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4"/>
  </p:notesMasterIdLst>
  <p:sldIdLst>
    <p:sldId id="256" r:id="rId2"/>
    <p:sldId id="463" r:id="rId3"/>
    <p:sldId id="464" r:id="rId4"/>
    <p:sldId id="307" r:id="rId5"/>
    <p:sldId id="317" r:id="rId6"/>
    <p:sldId id="308" r:id="rId7"/>
    <p:sldId id="323" r:id="rId8"/>
    <p:sldId id="326" r:id="rId9"/>
    <p:sldId id="468" r:id="rId10"/>
    <p:sldId id="310" r:id="rId11"/>
    <p:sldId id="288" r:id="rId12"/>
    <p:sldId id="374" r:id="rId13"/>
    <p:sldId id="470" r:id="rId14"/>
    <p:sldId id="380" r:id="rId15"/>
    <p:sldId id="513" r:id="rId16"/>
    <p:sldId id="482" r:id="rId17"/>
    <p:sldId id="492" r:id="rId18"/>
    <p:sldId id="489" r:id="rId19"/>
    <p:sldId id="486" r:id="rId20"/>
    <p:sldId id="487" r:id="rId21"/>
    <p:sldId id="488" r:id="rId22"/>
    <p:sldId id="490" r:id="rId23"/>
    <p:sldId id="491" r:id="rId24"/>
    <p:sldId id="484" r:id="rId25"/>
    <p:sldId id="493" r:id="rId26"/>
    <p:sldId id="494" r:id="rId27"/>
    <p:sldId id="483" r:id="rId28"/>
    <p:sldId id="495" r:id="rId29"/>
    <p:sldId id="473" r:id="rId30"/>
    <p:sldId id="476" r:id="rId31"/>
    <p:sldId id="478" r:id="rId32"/>
    <p:sldId id="479" r:id="rId33"/>
    <p:sldId id="496" r:id="rId34"/>
    <p:sldId id="497" r:id="rId35"/>
    <p:sldId id="481" r:id="rId36"/>
    <p:sldId id="498" r:id="rId37"/>
    <p:sldId id="504" r:id="rId38"/>
    <p:sldId id="505" r:id="rId39"/>
    <p:sldId id="499" r:id="rId40"/>
    <p:sldId id="500" r:id="rId41"/>
    <p:sldId id="501" r:id="rId42"/>
    <p:sldId id="502" r:id="rId43"/>
    <p:sldId id="503" r:id="rId44"/>
    <p:sldId id="506" r:id="rId45"/>
    <p:sldId id="303" r:id="rId46"/>
    <p:sldId id="508" r:id="rId47"/>
    <p:sldId id="510" r:id="rId48"/>
    <p:sldId id="509" r:id="rId49"/>
    <p:sldId id="511" r:id="rId50"/>
    <p:sldId id="507" r:id="rId51"/>
    <p:sldId id="514" r:id="rId52"/>
    <p:sldId id="285"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65A1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101"/>
    <p:restoredTop sz="96327"/>
  </p:normalViewPr>
  <p:slideViewPr>
    <p:cSldViewPr snapToGrid="0">
      <p:cViewPr varScale="1">
        <p:scale>
          <a:sx n="96" d="100"/>
          <a:sy n="96" d="100"/>
        </p:scale>
        <p:origin x="176" y="8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84BA6B-06FD-D141-9DBC-4E6752C56D1C}" type="datetimeFigureOut">
              <a:rPr lang="en-US" smtClean="0"/>
              <a:t>4/13/24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BCB509-4546-8F48-B83D-D83BAC5A97E2}" type="slidenum">
              <a:rPr lang="en-US" smtClean="0"/>
              <a:t>‹#›</a:t>
            </a:fld>
            <a:endParaRPr lang="en-US"/>
          </a:p>
        </p:txBody>
      </p:sp>
    </p:spTree>
    <p:extLst>
      <p:ext uri="{BB962C8B-B14F-4D97-AF65-F5344CB8AC3E}">
        <p14:creationId xmlns:p14="http://schemas.microsoft.com/office/powerpoint/2010/main" val="12713855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CB5F08-BD98-C444-B796-967F805E8934}" type="slidenum">
              <a:rPr lang="en-US" smtClean="0"/>
              <a:t>7</a:t>
            </a:fld>
            <a:endParaRPr lang="en-US"/>
          </a:p>
        </p:txBody>
      </p:sp>
    </p:spTree>
    <p:extLst>
      <p:ext uri="{BB962C8B-B14F-4D97-AF65-F5344CB8AC3E}">
        <p14:creationId xmlns:p14="http://schemas.microsoft.com/office/powerpoint/2010/main" val="10630835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Slide Image Placeholder 1">
            <a:extLst>
              <a:ext uri="{FF2B5EF4-FFF2-40B4-BE49-F238E27FC236}">
                <a16:creationId xmlns:a16="http://schemas.microsoft.com/office/drawing/2014/main" id="{D966AD94-BD85-51FD-938E-0699200EF8D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2946" name="Notes Placeholder 2">
            <a:extLst>
              <a:ext uri="{FF2B5EF4-FFF2-40B4-BE49-F238E27FC236}">
                <a16:creationId xmlns:a16="http://schemas.microsoft.com/office/drawing/2014/main" id="{B9BA2AF9-4111-8DDF-4B89-9D770775F90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ea typeface="ＭＳ Ｐゴシック" panose="020B0600070205080204" pitchFamily="34" charset="-128"/>
            </a:endParaRPr>
          </a:p>
        </p:txBody>
      </p:sp>
      <p:sp>
        <p:nvSpPr>
          <p:cNvPr id="82947" name="Slide Number Placeholder 3">
            <a:extLst>
              <a:ext uri="{FF2B5EF4-FFF2-40B4-BE49-F238E27FC236}">
                <a16:creationId xmlns:a16="http://schemas.microsoft.com/office/drawing/2014/main" id="{0EEB9E54-F56D-C2D9-7871-BA5E01A2CD2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fld id="{86C88DA9-DFB8-2D49-BD79-84336FD2B579}" type="slidenum">
              <a:rPr lang="en-US" altLang="en-US" sz="1200"/>
              <a:pPr/>
              <a:t>12</a:t>
            </a:fld>
            <a:endParaRPr lang="en-US" alt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37EEE-A3CF-443A-2482-35E18D99AF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57F8B9C-F5BA-17F9-0A1A-E9665612F7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8F8FBE-FBBE-A0CC-FC42-3FF15B01058C}"/>
              </a:ext>
            </a:extLst>
          </p:cNvPr>
          <p:cNvSpPr>
            <a:spLocks noGrp="1"/>
          </p:cNvSpPr>
          <p:nvPr>
            <p:ph type="dt" sz="half" idx="10"/>
          </p:nvPr>
        </p:nvSpPr>
        <p:spPr/>
        <p:txBody>
          <a:bodyPr/>
          <a:lstStyle/>
          <a:p>
            <a:fld id="{D5D8E255-8371-B349-B2F5-F8C6C9FF431B}" type="datetimeFigureOut">
              <a:rPr lang="en-US" smtClean="0"/>
              <a:t>4/13/24</a:t>
            </a:fld>
            <a:endParaRPr lang="en-US"/>
          </a:p>
        </p:txBody>
      </p:sp>
      <p:sp>
        <p:nvSpPr>
          <p:cNvPr id="5" name="Footer Placeholder 4">
            <a:extLst>
              <a:ext uri="{FF2B5EF4-FFF2-40B4-BE49-F238E27FC236}">
                <a16:creationId xmlns:a16="http://schemas.microsoft.com/office/drawing/2014/main" id="{1D2E2043-136C-34E3-9B5E-AC338246D9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6856A4-24F1-F505-9F17-D7CBFCAEE78C}"/>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21524957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A8AD7-CB39-F4FD-60C8-BAB75817C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4BE9A8A-5BCD-ACF0-C136-CDF4EF43F40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3172173-7BCD-6D53-45A8-FCA73BB2689E}"/>
              </a:ext>
            </a:extLst>
          </p:cNvPr>
          <p:cNvSpPr>
            <a:spLocks noGrp="1"/>
          </p:cNvSpPr>
          <p:nvPr>
            <p:ph type="dt" sz="half" idx="10"/>
          </p:nvPr>
        </p:nvSpPr>
        <p:spPr/>
        <p:txBody>
          <a:bodyPr/>
          <a:lstStyle/>
          <a:p>
            <a:fld id="{D5D8E255-8371-B349-B2F5-F8C6C9FF431B}" type="datetimeFigureOut">
              <a:rPr lang="en-US" smtClean="0"/>
              <a:t>4/13/24</a:t>
            </a:fld>
            <a:endParaRPr lang="en-US"/>
          </a:p>
        </p:txBody>
      </p:sp>
      <p:sp>
        <p:nvSpPr>
          <p:cNvPr id="5" name="Footer Placeholder 4">
            <a:extLst>
              <a:ext uri="{FF2B5EF4-FFF2-40B4-BE49-F238E27FC236}">
                <a16:creationId xmlns:a16="http://schemas.microsoft.com/office/drawing/2014/main" id="{B5F32C7C-335D-7160-23CE-C24A4F786C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DCEB18-C173-EFB3-1C85-A031B29843EC}"/>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726187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6DC207-D54F-2803-D3CC-9C09125C696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C02E1E2-9E3B-784D-3CE4-2296C22F670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06E86C-E00B-BD36-A411-67778DF47318}"/>
              </a:ext>
            </a:extLst>
          </p:cNvPr>
          <p:cNvSpPr>
            <a:spLocks noGrp="1"/>
          </p:cNvSpPr>
          <p:nvPr>
            <p:ph type="dt" sz="half" idx="10"/>
          </p:nvPr>
        </p:nvSpPr>
        <p:spPr/>
        <p:txBody>
          <a:bodyPr/>
          <a:lstStyle/>
          <a:p>
            <a:fld id="{D5D8E255-8371-B349-B2F5-F8C6C9FF431B}" type="datetimeFigureOut">
              <a:rPr lang="en-US" smtClean="0"/>
              <a:t>4/13/24</a:t>
            </a:fld>
            <a:endParaRPr lang="en-US"/>
          </a:p>
        </p:txBody>
      </p:sp>
      <p:sp>
        <p:nvSpPr>
          <p:cNvPr id="5" name="Footer Placeholder 4">
            <a:extLst>
              <a:ext uri="{FF2B5EF4-FFF2-40B4-BE49-F238E27FC236}">
                <a16:creationId xmlns:a16="http://schemas.microsoft.com/office/drawing/2014/main" id="{9B6F92B7-B14D-6AB6-B8C9-06EE3BCF47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C8E9E8-5085-B615-86BC-FA6AF9D53953}"/>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6759063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Bullets">
    <p:bg>
      <p:bgPr>
        <a:solidFill>
          <a:srgbClr val="000000"/>
        </a:solidFill>
        <a:effectLst/>
      </p:bgPr>
    </p:bg>
    <p:spTree>
      <p:nvGrpSpPr>
        <p:cNvPr id="1" name=""/>
        <p:cNvGrpSpPr/>
        <p:nvPr/>
      </p:nvGrpSpPr>
      <p:grpSpPr>
        <a:xfrm>
          <a:off x="0" y="0"/>
          <a:ext cx="0" cy="0"/>
          <a:chOff x="0" y="0"/>
          <a:chExt cx="0" cy="0"/>
        </a:xfrm>
      </p:grpSpPr>
      <p:sp>
        <p:nvSpPr>
          <p:cNvPr id="149" name="Title Text"/>
          <p:cNvSpPr txBox="1">
            <a:spLocks noGrp="1"/>
          </p:cNvSpPr>
          <p:nvPr>
            <p:ph type="title"/>
          </p:nvPr>
        </p:nvSpPr>
        <p:spPr>
          <a:xfrm>
            <a:off x="1133475" y="180975"/>
            <a:ext cx="9925050" cy="1714500"/>
          </a:xfrm>
          <a:prstGeom prst="rect">
            <a:avLst/>
          </a:prstGeom>
        </p:spPr>
        <p:txBody>
          <a:bodyPr lIns="76200" tIns="76200" rIns="76200" bIns="76200" anchor="ctr">
            <a:noAutofit/>
          </a:bodyPr>
          <a:lstStyle>
            <a:lvl1pPr algn="ctr" defTabSz="409575">
              <a:lnSpc>
                <a:spcPct val="100000"/>
              </a:lnSpc>
              <a:defRPr sz="5800" b="0" spc="0">
                <a:solidFill>
                  <a:srgbClr val="FFFFFF"/>
                </a:solidFill>
                <a:latin typeface="Gill Sans"/>
                <a:ea typeface="Gill Sans"/>
                <a:cs typeface="Gill Sans"/>
                <a:sym typeface="Gill Sans"/>
              </a:defRPr>
            </a:lvl1pPr>
          </a:lstStyle>
          <a:p>
            <a:r>
              <a:t>Title Text</a:t>
            </a:r>
          </a:p>
        </p:txBody>
      </p:sp>
      <p:sp>
        <p:nvSpPr>
          <p:cNvPr id="150" name="Body Level One…"/>
          <p:cNvSpPr txBox="1">
            <a:spLocks noGrp="1"/>
          </p:cNvSpPr>
          <p:nvPr>
            <p:ph type="body" idx="1"/>
          </p:nvPr>
        </p:nvSpPr>
        <p:spPr>
          <a:xfrm>
            <a:off x="1133475" y="1943100"/>
            <a:ext cx="9925050" cy="4019550"/>
          </a:xfrm>
          <a:prstGeom prst="rect">
            <a:avLst/>
          </a:prstGeom>
        </p:spPr>
        <p:txBody>
          <a:bodyPr lIns="76200" tIns="76200" rIns="76200" bIns="76200" anchor="ctr">
            <a:noAutofit/>
          </a:bodyPr>
          <a:lstStyle>
            <a:lvl1pPr marL="738939" indent="-580189" defTabSz="409575">
              <a:lnSpc>
                <a:spcPct val="100000"/>
              </a:lnSpc>
              <a:spcBef>
                <a:spcPts val="1700"/>
              </a:spcBef>
              <a:buSzPct val="171000"/>
              <a:defRPr sz="2800">
                <a:solidFill>
                  <a:srgbClr val="FFFFFF"/>
                </a:solidFill>
                <a:latin typeface="Gill Sans"/>
                <a:ea typeface="Gill Sans"/>
                <a:cs typeface="Gill Sans"/>
                <a:sym typeface="Gill Sans"/>
              </a:defRPr>
            </a:lvl1pPr>
            <a:lvl2pPr marL="961189" indent="-580189" defTabSz="409575">
              <a:lnSpc>
                <a:spcPct val="100000"/>
              </a:lnSpc>
              <a:spcBef>
                <a:spcPts val="1700"/>
              </a:spcBef>
              <a:buSzPct val="171000"/>
              <a:defRPr sz="2800">
                <a:solidFill>
                  <a:srgbClr val="FFFFFF"/>
                </a:solidFill>
                <a:latin typeface="Gill Sans"/>
                <a:ea typeface="Gill Sans"/>
                <a:cs typeface="Gill Sans"/>
                <a:sym typeface="Gill Sans"/>
              </a:defRPr>
            </a:lvl2pPr>
            <a:lvl3pPr marL="1183439" indent="-580189" defTabSz="409575">
              <a:lnSpc>
                <a:spcPct val="100000"/>
              </a:lnSpc>
              <a:spcBef>
                <a:spcPts val="1700"/>
              </a:spcBef>
              <a:buSzPct val="171000"/>
              <a:defRPr sz="2800">
                <a:solidFill>
                  <a:srgbClr val="FFFFFF"/>
                </a:solidFill>
                <a:latin typeface="Gill Sans"/>
                <a:ea typeface="Gill Sans"/>
                <a:cs typeface="Gill Sans"/>
                <a:sym typeface="Gill Sans"/>
              </a:defRPr>
            </a:lvl3pPr>
            <a:lvl4pPr marL="1405689" indent="-580189" defTabSz="409575">
              <a:lnSpc>
                <a:spcPct val="100000"/>
              </a:lnSpc>
              <a:spcBef>
                <a:spcPts val="1700"/>
              </a:spcBef>
              <a:buSzPct val="171000"/>
              <a:defRPr sz="2800">
                <a:solidFill>
                  <a:srgbClr val="FFFFFF"/>
                </a:solidFill>
                <a:latin typeface="Gill Sans"/>
                <a:ea typeface="Gill Sans"/>
                <a:cs typeface="Gill Sans"/>
                <a:sym typeface="Gill Sans"/>
              </a:defRPr>
            </a:lvl4pPr>
            <a:lvl5pPr marL="1627939" indent="-580189" defTabSz="409575">
              <a:lnSpc>
                <a:spcPct val="100000"/>
              </a:lnSpc>
              <a:spcBef>
                <a:spcPts val="1700"/>
              </a:spcBef>
              <a:buSzPct val="171000"/>
              <a:defRPr sz="2800">
                <a:solidFill>
                  <a:srgbClr val="FFFFFF"/>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151" name="Slide Number"/>
          <p:cNvSpPr txBox="1">
            <a:spLocks noGrp="1"/>
          </p:cNvSpPr>
          <p:nvPr>
            <p:ph type="sldNum" sz="quarter" idx="2"/>
          </p:nvPr>
        </p:nvSpPr>
        <p:spPr>
          <a:xfrm>
            <a:off x="5964238" y="6499225"/>
            <a:ext cx="254001" cy="273051"/>
          </a:xfrm>
          <a:prstGeom prst="rect">
            <a:avLst/>
          </a:prstGeom>
        </p:spPr>
        <p:txBody>
          <a:bodyPr lIns="95250" tIns="95250" rIns="95250" bIns="95250"/>
          <a:lstStyle>
            <a:lvl1pPr defTabSz="409575">
              <a:defRPr sz="1200">
                <a:solidFill>
                  <a:srgbClr val="FFFFFF"/>
                </a:solidFill>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154725400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DBEDB-C75D-A176-F1E1-2D61BD6412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60EA41-92F4-D93D-5DF9-8B79882ED13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3330B2-BD20-D788-65A6-746C9CD144E3}"/>
              </a:ext>
            </a:extLst>
          </p:cNvPr>
          <p:cNvSpPr>
            <a:spLocks noGrp="1"/>
          </p:cNvSpPr>
          <p:nvPr>
            <p:ph type="dt" sz="half" idx="10"/>
          </p:nvPr>
        </p:nvSpPr>
        <p:spPr/>
        <p:txBody>
          <a:bodyPr/>
          <a:lstStyle/>
          <a:p>
            <a:fld id="{D5D8E255-8371-B349-B2F5-F8C6C9FF431B}" type="datetimeFigureOut">
              <a:rPr lang="en-US" smtClean="0"/>
              <a:t>4/13/24</a:t>
            </a:fld>
            <a:endParaRPr lang="en-US"/>
          </a:p>
        </p:txBody>
      </p:sp>
      <p:sp>
        <p:nvSpPr>
          <p:cNvPr id="5" name="Footer Placeholder 4">
            <a:extLst>
              <a:ext uri="{FF2B5EF4-FFF2-40B4-BE49-F238E27FC236}">
                <a16:creationId xmlns:a16="http://schemas.microsoft.com/office/drawing/2014/main" id="{06741D4E-2093-22B2-0224-6CCBB36265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A9B169-B36C-E793-5F8A-BFAD72B3E39E}"/>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3227178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E088F-0963-1409-208E-743C84B47A0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988810C-6BA9-7DB2-3B0B-720C42B3C54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42797A-1838-CB89-1256-14F12FF16119}"/>
              </a:ext>
            </a:extLst>
          </p:cNvPr>
          <p:cNvSpPr>
            <a:spLocks noGrp="1"/>
          </p:cNvSpPr>
          <p:nvPr>
            <p:ph type="dt" sz="half" idx="10"/>
          </p:nvPr>
        </p:nvSpPr>
        <p:spPr/>
        <p:txBody>
          <a:bodyPr/>
          <a:lstStyle/>
          <a:p>
            <a:fld id="{D5D8E255-8371-B349-B2F5-F8C6C9FF431B}" type="datetimeFigureOut">
              <a:rPr lang="en-US" smtClean="0"/>
              <a:t>4/13/24</a:t>
            </a:fld>
            <a:endParaRPr lang="en-US"/>
          </a:p>
        </p:txBody>
      </p:sp>
      <p:sp>
        <p:nvSpPr>
          <p:cNvPr id="5" name="Footer Placeholder 4">
            <a:extLst>
              <a:ext uri="{FF2B5EF4-FFF2-40B4-BE49-F238E27FC236}">
                <a16:creationId xmlns:a16="http://schemas.microsoft.com/office/drawing/2014/main" id="{B21F2D03-E3A0-4FEA-0011-C37F65BB10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2F4D0B-2CE2-143E-8B6E-602564B89BC0}"/>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3072689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19120-C89A-B32D-C285-5A1F7A2A9F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07ABE6-B752-F669-D1B4-AC8F049FCE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F313714-0478-85A7-EDB7-9D329DB6126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0DCCEE-DA65-5FEA-DBE1-A4FFB71A4054}"/>
              </a:ext>
            </a:extLst>
          </p:cNvPr>
          <p:cNvSpPr>
            <a:spLocks noGrp="1"/>
          </p:cNvSpPr>
          <p:nvPr>
            <p:ph type="dt" sz="half" idx="10"/>
          </p:nvPr>
        </p:nvSpPr>
        <p:spPr/>
        <p:txBody>
          <a:bodyPr/>
          <a:lstStyle/>
          <a:p>
            <a:fld id="{D5D8E255-8371-B349-B2F5-F8C6C9FF431B}" type="datetimeFigureOut">
              <a:rPr lang="en-US" smtClean="0"/>
              <a:t>4/13/24</a:t>
            </a:fld>
            <a:endParaRPr lang="en-US"/>
          </a:p>
        </p:txBody>
      </p:sp>
      <p:sp>
        <p:nvSpPr>
          <p:cNvPr id="6" name="Footer Placeholder 5">
            <a:extLst>
              <a:ext uri="{FF2B5EF4-FFF2-40B4-BE49-F238E27FC236}">
                <a16:creationId xmlns:a16="http://schemas.microsoft.com/office/drawing/2014/main" id="{B3AFB5A0-AAA7-A256-BA01-54C1A2476C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DF0E0C-8C61-C6B0-8D2F-98C1C0F1BFE2}"/>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22460476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E5963-B75A-5C26-1085-A924CA35050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91618E1-9250-45C9-B6CB-F5EC9FCD44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C64F8B2-EBF4-1934-4B10-E0E23D984E0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15E85D9-CA66-2837-5A04-B23B866065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E643F1-9724-47B2-6CDC-D890213F27B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5301FAC-E8AC-52D9-1A16-B217F1A60C6F}"/>
              </a:ext>
            </a:extLst>
          </p:cNvPr>
          <p:cNvSpPr>
            <a:spLocks noGrp="1"/>
          </p:cNvSpPr>
          <p:nvPr>
            <p:ph type="dt" sz="half" idx="10"/>
          </p:nvPr>
        </p:nvSpPr>
        <p:spPr/>
        <p:txBody>
          <a:bodyPr/>
          <a:lstStyle/>
          <a:p>
            <a:fld id="{D5D8E255-8371-B349-B2F5-F8C6C9FF431B}" type="datetimeFigureOut">
              <a:rPr lang="en-US" smtClean="0"/>
              <a:t>4/13/24</a:t>
            </a:fld>
            <a:endParaRPr lang="en-US"/>
          </a:p>
        </p:txBody>
      </p:sp>
      <p:sp>
        <p:nvSpPr>
          <p:cNvPr id="8" name="Footer Placeholder 7">
            <a:extLst>
              <a:ext uri="{FF2B5EF4-FFF2-40B4-BE49-F238E27FC236}">
                <a16:creationId xmlns:a16="http://schemas.microsoft.com/office/drawing/2014/main" id="{EF5BFE5D-39D1-6E86-A570-37A00E3A73A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44A485E-6264-CBC0-1FF3-552D8DDBFDC4}"/>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6447026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4FFF0-D8D3-C301-C696-45BC20EBE18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81B914-1337-0FD9-892B-B99F460A2A02}"/>
              </a:ext>
            </a:extLst>
          </p:cNvPr>
          <p:cNvSpPr>
            <a:spLocks noGrp="1"/>
          </p:cNvSpPr>
          <p:nvPr>
            <p:ph type="dt" sz="half" idx="10"/>
          </p:nvPr>
        </p:nvSpPr>
        <p:spPr/>
        <p:txBody>
          <a:bodyPr/>
          <a:lstStyle/>
          <a:p>
            <a:fld id="{D5D8E255-8371-B349-B2F5-F8C6C9FF431B}" type="datetimeFigureOut">
              <a:rPr lang="en-US" smtClean="0"/>
              <a:t>4/13/24</a:t>
            </a:fld>
            <a:endParaRPr lang="en-US"/>
          </a:p>
        </p:txBody>
      </p:sp>
      <p:sp>
        <p:nvSpPr>
          <p:cNvPr id="4" name="Footer Placeholder 3">
            <a:extLst>
              <a:ext uri="{FF2B5EF4-FFF2-40B4-BE49-F238E27FC236}">
                <a16:creationId xmlns:a16="http://schemas.microsoft.com/office/drawing/2014/main" id="{1FC03B48-34D2-3263-7740-5983D6F7F0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7575E22-D3FA-A3BE-F2D4-6CCB10CD9467}"/>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2488142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DE6F61-7AE2-FCC6-43FD-ED979C4E6A33}"/>
              </a:ext>
            </a:extLst>
          </p:cNvPr>
          <p:cNvSpPr>
            <a:spLocks noGrp="1"/>
          </p:cNvSpPr>
          <p:nvPr>
            <p:ph type="dt" sz="half" idx="10"/>
          </p:nvPr>
        </p:nvSpPr>
        <p:spPr/>
        <p:txBody>
          <a:bodyPr/>
          <a:lstStyle/>
          <a:p>
            <a:fld id="{D5D8E255-8371-B349-B2F5-F8C6C9FF431B}" type="datetimeFigureOut">
              <a:rPr lang="en-US" smtClean="0"/>
              <a:t>4/13/24</a:t>
            </a:fld>
            <a:endParaRPr lang="en-US"/>
          </a:p>
        </p:txBody>
      </p:sp>
      <p:sp>
        <p:nvSpPr>
          <p:cNvPr id="3" name="Footer Placeholder 2">
            <a:extLst>
              <a:ext uri="{FF2B5EF4-FFF2-40B4-BE49-F238E27FC236}">
                <a16:creationId xmlns:a16="http://schemas.microsoft.com/office/drawing/2014/main" id="{B5772E01-7045-0DD5-9E9A-B9D643B3B95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F433559-F5B7-5AA5-561B-0308F9F19CD9}"/>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622754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62457-9C61-FB3A-E090-794F70CCCC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D50A638-5B5A-F81F-B2BB-7D4BC2CCD8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C6FA28D-530E-D553-BD5E-0834C69562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31CD66-9BCC-71D8-DC72-F5912A2DE9D4}"/>
              </a:ext>
            </a:extLst>
          </p:cNvPr>
          <p:cNvSpPr>
            <a:spLocks noGrp="1"/>
          </p:cNvSpPr>
          <p:nvPr>
            <p:ph type="dt" sz="half" idx="10"/>
          </p:nvPr>
        </p:nvSpPr>
        <p:spPr/>
        <p:txBody>
          <a:bodyPr/>
          <a:lstStyle/>
          <a:p>
            <a:fld id="{D5D8E255-8371-B349-B2F5-F8C6C9FF431B}" type="datetimeFigureOut">
              <a:rPr lang="en-US" smtClean="0"/>
              <a:t>4/13/24</a:t>
            </a:fld>
            <a:endParaRPr lang="en-US"/>
          </a:p>
        </p:txBody>
      </p:sp>
      <p:sp>
        <p:nvSpPr>
          <p:cNvPr id="6" name="Footer Placeholder 5">
            <a:extLst>
              <a:ext uri="{FF2B5EF4-FFF2-40B4-BE49-F238E27FC236}">
                <a16:creationId xmlns:a16="http://schemas.microsoft.com/office/drawing/2014/main" id="{23B4C7AA-84C9-DE87-FFC9-13E44AFAF4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813F64-36A6-C563-B8F8-7149E9CCD900}"/>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38444948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4AE18-9F94-F919-8625-C0724FDF26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D6D54EC-1B48-2A18-CDF8-E331B4674B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6EC52F0-4853-2AF7-6240-A9A13CC434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F48310-14CE-7E1E-AC35-4A75EA9F6108}"/>
              </a:ext>
            </a:extLst>
          </p:cNvPr>
          <p:cNvSpPr>
            <a:spLocks noGrp="1"/>
          </p:cNvSpPr>
          <p:nvPr>
            <p:ph type="dt" sz="half" idx="10"/>
          </p:nvPr>
        </p:nvSpPr>
        <p:spPr/>
        <p:txBody>
          <a:bodyPr/>
          <a:lstStyle/>
          <a:p>
            <a:fld id="{D5D8E255-8371-B349-B2F5-F8C6C9FF431B}" type="datetimeFigureOut">
              <a:rPr lang="en-US" smtClean="0"/>
              <a:t>4/13/24</a:t>
            </a:fld>
            <a:endParaRPr lang="en-US"/>
          </a:p>
        </p:txBody>
      </p:sp>
      <p:sp>
        <p:nvSpPr>
          <p:cNvPr id="6" name="Footer Placeholder 5">
            <a:extLst>
              <a:ext uri="{FF2B5EF4-FFF2-40B4-BE49-F238E27FC236}">
                <a16:creationId xmlns:a16="http://schemas.microsoft.com/office/drawing/2014/main" id="{9B0B3B96-74D7-0A95-CBCC-E43B376DA7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DE2FF1-191F-F55E-1038-7A84E40738DD}"/>
              </a:ext>
            </a:extLst>
          </p:cNvPr>
          <p:cNvSpPr>
            <a:spLocks noGrp="1"/>
          </p:cNvSpPr>
          <p:nvPr>
            <p:ph type="sldNum" sz="quarter" idx="12"/>
          </p:nvPr>
        </p:nvSpPr>
        <p:spPr/>
        <p:txBody>
          <a:bodyPr/>
          <a:lstStyle/>
          <a:p>
            <a:fld id="{93C475D4-DDD0-8942-A6FE-1A968215592B}" type="slidenum">
              <a:rPr lang="en-US" smtClean="0"/>
              <a:t>‹#›</a:t>
            </a:fld>
            <a:endParaRPr lang="en-US"/>
          </a:p>
        </p:txBody>
      </p:sp>
    </p:spTree>
    <p:extLst>
      <p:ext uri="{BB962C8B-B14F-4D97-AF65-F5344CB8AC3E}">
        <p14:creationId xmlns:p14="http://schemas.microsoft.com/office/powerpoint/2010/main" val="15363417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368CCB-F95C-78B8-AB3B-75046B538E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CB051CA-AE6B-5AD3-B31B-D128E8361E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A44A3A-5FE8-9765-97A4-8D78B80645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D8E255-8371-B349-B2F5-F8C6C9FF431B}" type="datetimeFigureOut">
              <a:rPr lang="en-US" smtClean="0"/>
              <a:t>4/13/24</a:t>
            </a:fld>
            <a:endParaRPr lang="en-US"/>
          </a:p>
        </p:txBody>
      </p:sp>
      <p:sp>
        <p:nvSpPr>
          <p:cNvPr id="5" name="Footer Placeholder 4">
            <a:extLst>
              <a:ext uri="{FF2B5EF4-FFF2-40B4-BE49-F238E27FC236}">
                <a16:creationId xmlns:a16="http://schemas.microsoft.com/office/drawing/2014/main" id="{9F477786-E37B-BA0A-FBBA-967E2DAF5F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1B0ED85-D531-06A4-DD93-B6A9AC1AC7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C475D4-DDD0-8942-A6FE-1A968215592B}" type="slidenum">
              <a:rPr lang="en-US" smtClean="0"/>
              <a:t>‹#›</a:t>
            </a:fld>
            <a:endParaRPr lang="en-US"/>
          </a:p>
        </p:txBody>
      </p:sp>
    </p:spTree>
    <p:extLst>
      <p:ext uri="{BB962C8B-B14F-4D97-AF65-F5344CB8AC3E}">
        <p14:creationId xmlns:p14="http://schemas.microsoft.com/office/powerpoint/2010/main" val="12854000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41B36-9C62-3FFE-74C5-B0303391BA7E}"/>
              </a:ext>
            </a:extLst>
          </p:cNvPr>
          <p:cNvSpPr>
            <a:spLocks noGrp="1"/>
          </p:cNvSpPr>
          <p:nvPr>
            <p:ph type="ctrTitle"/>
          </p:nvPr>
        </p:nvSpPr>
        <p:spPr/>
        <p:txBody>
          <a:bodyPr/>
          <a:lstStyle/>
          <a:p>
            <a:r>
              <a:rPr lang="en-US" dirty="0"/>
              <a:t>CC4E: Epilogue</a:t>
            </a:r>
          </a:p>
        </p:txBody>
      </p:sp>
      <p:sp>
        <p:nvSpPr>
          <p:cNvPr id="3" name="Subtitle 2">
            <a:extLst>
              <a:ext uri="{FF2B5EF4-FFF2-40B4-BE49-F238E27FC236}">
                <a16:creationId xmlns:a16="http://schemas.microsoft.com/office/drawing/2014/main" id="{A3AFB11C-46EE-C1B0-9B56-FAD330B5A75D}"/>
              </a:ext>
            </a:extLst>
          </p:cNvPr>
          <p:cNvSpPr>
            <a:spLocks noGrp="1"/>
          </p:cNvSpPr>
          <p:nvPr>
            <p:ph type="subTitle" idx="1"/>
          </p:nvPr>
        </p:nvSpPr>
        <p:spPr/>
        <p:txBody>
          <a:bodyPr>
            <a:normAutofit lnSpcReduction="10000"/>
          </a:bodyPr>
          <a:lstStyle/>
          <a:p>
            <a:r>
              <a:rPr lang="en-US" dirty="0"/>
              <a:t>Dr. Charles R. Severance</a:t>
            </a:r>
          </a:p>
          <a:p>
            <a:r>
              <a:rPr lang="en-US" dirty="0"/>
              <a:t>www.cc4e.com</a:t>
            </a:r>
          </a:p>
          <a:p>
            <a:r>
              <a:rPr lang="en-US" dirty="0"/>
              <a:t>code.cc4e.com (sample code)</a:t>
            </a:r>
          </a:p>
          <a:p>
            <a:r>
              <a:rPr lang="en-US" dirty="0" err="1"/>
              <a:t>online.dr-chuck.com</a:t>
            </a:r>
            <a:endParaRPr lang="en-US"/>
          </a:p>
          <a:p>
            <a:endParaRPr lang="en-US" dirty="0"/>
          </a:p>
        </p:txBody>
      </p:sp>
    </p:spTree>
    <p:extLst>
      <p:ext uri="{BB962C8B-B14F-4D97-AF65-F5344CB8AC3E}">
        <p14:creationId xmlns:p14="http://schemas.microsoft.com/office/powerpoint/2010/main" val="12971495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AD853-B0DF-EFB0-EED8-1C26B9F10D0C}"/>
              </a:ext>
            </a:extLst>
          </p:cNvPr>
          <p:cNvSpPr>
            <a:spLocks noGrp="1"/>
          </p:cNvSpPr>
          <p:nvPr>
            <p:ph type="title"/>
          </p:nvPr>
        </p:nvSpPr>
        <p:spPr/>
        <p:txBody>
          <a:bodyPr/>
          <a:lstStyle/>
          <a:p>
            <a:r>
              <a:rPr lang="en-US" dirty="0"/>
              <a:t>Building a Python </a:t>
            </a:r>
            <a:r>
              <a:rPr lang="en-US" dirty="0" err="1"/>
              <a:t>dict</a:t>
            </a:r>
            <a:r>
              <a:rPr lang="en-US" dirty="0"/>
              <a:t>() Class</a:t>
            </a:r>
          </a:p>
        </p:txBody>
      </p:sp>
      <p:sp>
        <p:nvSpPr>
          <p:cNvPr id="3" name="Text Placeholder 2">
            <a:extLst>
              <a:ext uri="{FF2B5EF4-FFF2-40B4-BE49-F238E27FC236}">
                <a16:creationId xmlns:a16="http://schemas.microsoft.com/office/drawing/2014/main" id="{C98F5FC4-0FCE-1650-DC87-F1AAB957C5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0342654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717A4-9921-BFD6-1CCB-14D89585287F}"/>
              </a:ext>
            </a:extLst>
          </p:cNvPr>
          <p:cNvSpPr>
            <a:spLocks noGrp="1"/>
          </p:cNvSpPr>
          <p:nvPr>
            <p:ph type="title"/>
          </p:nvPr>
        </p:nvSpPr>
        <p:spPr/>
        <p:txBody>
          <a:bodyPr/>
          <a:lstStyle/>
          <a:p>
            <a:r>
              <a:rPr lang="en-US" dirty="0"/>
              <a:t>Dictionary </a:t>
            </a:r>
          </a:p>
        </p:txBody>
      </p:sp>
      <p:sp>
        <p:nvSpPr>
          <p:cNvPr id="3" name="Text Placeholder 2">
            <a:extLst>
              <a:ext uri="{FF2B5EF4-FFF2-40B4-BE49-F238E27FC236}">
                <a16:creationId xmlns:a16="http://schemas.microsoft.com/office/drawing/2014/main" id="{4A9FFD7B-8E9C-AB62-1059-7657F502CA93}"/>
              </a:ext>
            </a:extLst>
          </p:cNvPr>
          <p:cNvSpPr>
            <a:spLocks noGrp="1"/>
          </p:cNvSpPr>
          <p:nvPr>
            <p:ph type="body" idx="1"/>
          </p:nvPr>
        </p:nvSpPr>
        <p:spPr/>
        <p:txBody>
          <a:bodyPr/>
          <a:lstStyle/>
          <a:p>
            <a:r>
              <a:rPr lang="en-US" dirty="0"/>
              <a:t>Bucket based hash map is the answer to a common programming interview question!</a:t>
            </a:r>
          </a:p>
        </p:txBody>
      </p:sp>
    </p:spTree>
    <p:extLst>
      <p:ext uri="{BB962C8B-B14F-4D97-AF65-F5344CB8AC3E}">
        <p14:creationId xmlns:p14="http://schemas.microsoft.com/office/powerpoint/2010/main" val="23344540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1">
            <a:extLst>
              <a:ext uri="{FF2B5EF4-FFF2-40B4-BE49-F238E27FC236}">
                <a16:creationId xmlns:a16="http://schemas.microsoft.com/office/drawing/2014/main" id="{DA4DD59B-3455-C5B6-9C12-13EF6E5DC0B8}"/>
              </a:ext>
            </a:extLst>
          </p:cNvPr>
          <p:cNvSpPr>
            <a:spLocks/>
          </p:cNvSpPr>
          <p:nvPr/>
        </p:nvSpPr>
        <p:spPr bwMode="auto">
          <a:xfrm>
            <a:off x="7639495" y="2171823"/>
            <a:ext cx="4123922" cy="3533430"/>
          </a:xfrm>
          <a:prstGeom prst="rect">
            <a:avLst/>
          </a:prstGeom>
          <a:solidFill>
            <a:srgbClr val="FFFFFF"/>
          </a:solidFill>
          <a:ln>
            <a:noFill/>
          </a:ln>
          <a:extLst>
            <a:ext uri="{91240B29-F687-4F45-9708-019B960494DF}">
              <a14:hiddenLine xmlns:a14="http://schemas.microsoft.com/office/drawing/2010/main" w="25400">
                <a:solidFill>
                  <a:srgbClr val="000000"/>
                </a:solidFill>
                <a:miter lim="800000"/>
                <a:headEnd/>
                <a:tailEnd/>
              </a14:hiddenLine>
            </a:ext>
          </a:extLst>
        </p:spPr>
        <p:txBody>
          <a:bodyPr lIns="0" tIns="0" rIns="0" bIns="0"/>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pPr algn="ctr" eaLnBrk="1" hangingPunct="1"/>
            <a:endParaRPr lang="en-US" altLang="en-US" sz="2700"/>
          </a:p>
        </p:txBody>
      </p:sp>
      <p:sp>
        <p:nvSpPr>
          <p:cNvPr id="81922" name="Rectangle 2">
            <a:extLst>
              <a:ext uri="{FF2B5EF4-FFF2-40B4-BE49-F238E27FC236}">
                <a16:creationId xmlns:a16="http://schemas.microsoft.com/office/drawing/2014/main" id="{AF9DB627-8914-205A-3BEC-943D76B6A374}"/>
              </a:ext>
            </a:extLst>
          </p:cNvPr>
          <p:cNvSpPr>
            <a:spLocks noGrp="1" noChangeArrowheads="1"/>
          </p:cNvSpPr>
          <p:nvPr>
            <p:ph type="title"/>
          </p:nvPr>
        </p:nvSpPr>
        <p:spPr/>
        <p:txBody>
          <a:bodyPr/>
          <a:lstStyle/>
          <a:p>
            <a:pPr eaLnBrk="1" hangingPunct="1"/>
            <a:r>
              <a:rPr lang="en-US" altLang="en-US" sz="5399" dirty="0"/>
              <a:t>Hashes</a:t>
            </a:r>
          </a:p>
        </p:txBody>
      </p:sp>
      <p:sp>
        <p:nvSpPr>
          <p:cNvPr id="81923" name="Rectangle 3">
            <a:extLst>
              <a:ext uri="{FF2B5EF4-FFF2-40B4-BE49-F238E27FC236}">
                <a16:creationId xmlns:a16="http://schemas.microsoft.com/office/drawing/2014/main" id="{9FCA0DD8-80A1-73AD-B9C4-15FE33793230}"/>
              </a:ext>
            </a:extLst>
          </p:cNvPr>
          <p:cNvSpPr>
            <a:spLocks/>
          </p:cNvSpPr>
          <p:nvPr/>
        </p:nvSpPr>
        <p:spPr bwMode="auto">
          <a:xfrm>
            <a:off x="6842804" y="6172027"/>
            <a:ext cx="4924426"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tIns="0" rIns="0" bIns="0" anchor="ctr">
            <a:spAutoFit/>
          </a:bodyPr>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pPr algn="ctr" eaLnBrk="1" hangingPunct="1"/>
            <a:r>
              <a:rPr lang="en-US" altLang="en-US" sz="2250">
                <a:solidFill>
                  <a:schemeClr val="tx1"/>
                </a:solidFill>
                <a:ea typeface="ＭＳ Ｐゴシック" panose="020B0600070205080204" pitchFamily="34" charset="-128"/>
              </a:rPr>
              <a:t>http://en.wikipedia.org/wiki/Hash_function</a:t>
            </a:r>
          </a:p>
        </p:txBody>
      </p:sp>
      <p:sp>
        <p:nvSpPr>
          <p:cNvPr id="81924" name="Rectangle 4">
            <a:extLst>
              <a:ext uri="{FF2B5EF4-FFF2-40B4-BE49-F238E27FC236}">
                <a16:creationId xmlns:a16="http://schemas.microsoft.com/office/drawing/2014/main" id="{1D0A1784-7DFE-842B-C051-8AEF4FF4EA3B}"/>
              </a:ext>
            </a:extLst>
          </p:cNvPr>
          <p:cNvSpPr>
            <a:spLocks/>
          </p:cNvSpPr>
          <p:nvPr/>
        </p:nvSpPr>
        <p:spPr bwMode="auto">
          <a:xfrm>
            <a:off x="495252" y="1657523"/>
            <a:ext cx="6665659" cy="4266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1pPr>
            <a:lvl2pPr marL="742950" indent="-28575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2pPr>
            <a:lvl3pPr marL="11430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3pPr>
            <a:lvl4pPr marL="16002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4pPr>
            <a:lvl5pPr marL="2057400" indent="-228600">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5pPr>
            <a:lvl6pPr marL="25146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6pPr>
            <a:lvl7pPr marL="29718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7pPr>
            <a:lvl8pPr marL="34290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8pPr>
            <a:lvl9pPr marL="3886200" indent="-228600" eaLnBrk="0" fontAlgn="base" hangingPunct="0">
              <a:spcBef>
                <a:spcPct val="0"/>
              </a:spcBef>
              <a:spcAft>
                <a:spcPct val="0"/>
              </a:spcAft>
              <a:defRPr sz="3600">
                <a:solidFill>
                  <a:srgbClr val="FFFFFF"/>
                </a:solidFill>
                <a:latin typeface="Gill Sans" panose="020B0502020104020203" pitchFamily="34" charset="-79"/>
                <a:ea typeface="ヒラギノ角ゴ ProN W3" panose="020B0300000000000000" pitchFamily="34" charset="-128"/>
                <a:sym typeface="Gill Sans" panose="020B0502020104020203" pitchFamily="34" charset="-79"/>
              </a:defRPr>
            </a:lvl9pPr>
          </a:lstStyle>
          <a:p>
            <a:pPr algn="ctr" eaLnBrk="1" hangingPunct="1"/>
            <a:r>
              <a:rPr lang="en-US" altLang="en-US" sz="2625" i="1">
                <a:solidFill>
                  <a:schemeClr val="tx1"/>
                </a:solidFill>
                <a:ea typeface="ＭＳ Ｐゴシック" panose="020B0600070205080204" pitchFamily="34" charset="-128"/>
              </a:rPr>
              <a:t>A hash function is any algorithm or subroutine that maps large data sets to smaller data sets, called keys. For example, a single integer can serve as an index to an array (cf. associative array). The values returned by a hash function are called hash values, hash codes, hash sums, checksums, or simply hashes.</a:t>
            </a:r>
          </a:p>
          <a:p>
            <a:pPr algn="ctr" eaLnBrk="1" hangingPunct="1"/>
            <a:r>
              <a:rPr lang="en-US" altLang="en-US" sz="2625" i="1">
                <a:solidFill>
                  <a:schemeClr val="tx1"/>
                </a:solidFill>
                <a:ea typeface="ＭＳ Ｐゴシック" panose="020B0600070205080204" pitchFamily="34" charset="-128"/>
              </a:rPr>
              <a:t>Hash functions are mostly used to accelerate table lookup or data comparison tasks such as finding items in a database...</a:t>
            </a:r>
          </a:p>
        </p:txBody>
      </p:sp>
      <p:pic>
        <p:nvPicPr>
          <p:cNvPr id="81925" name="Picture 5">
            <a:extLst>
              <a:ext uri="{FF2B5EF4-FFF2-40B4-BE49-F238E27FC236}">
                <a16:creationId xmlns:a16="http://schemas.microsoft.com/office/drawing/2014/main" id="{295D937F-E53A-97A5-DDED-5775A25767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82350" y="1886101"/>
            <a:ext cx="4762035" cy="3647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1F34521-3E85-1FB0-1D82-AFF2657BBEC0}"/>
              </a:ext>
            </a:extLst>
          </p:cNvPr>
          <p:cNvSpPr txBox="1"/>
          <p:nvPr/>
        </p:nvSpPr>
        <p:spPr>
          <a:xfrm>
            <a:off x="723557" y="247038"/>
            <a:ext cx="7479928" cy="6001643"/>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*key;</a:t>
            </a:r>
          </a:p>
          <a:p>
            <a:r>
              <a:rPr lang="en-US" sz="1600" b="1" dirty="0">
                <a:latin typeface="Courier New" panose="02070309020205020404" pitchFamily="49" charset="0"/>
                <a:cs typeface="Courier New" panose="02070309020205020404" pitchFamily="49" charset="0"/>
              </a:rPr>
              <a:t>    int value;</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prev</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*next;</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dict</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int buckets;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*heads[4];</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*tails[4];</a:t>
            </a:r>
          </a:p>
          <a:p>
            <a:r>
              <a:rPr lang="en-US" sz="1600" b="1" dirty="0">
                <a:latin typeface="Courier New" panose="02070309020205020404" pitchFamily="49" charset="0"/>
                <a:cs typeface="Courier New" panose="02070309020205020404" pitchFamily="49" charset="0"/>
              </a:rPr>
              <a:t>    int count;</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dict</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dict_new</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dict</a:t>
            </a:r>
            <a:r>
              <a:rPr lang="en-US" sz="1600" b="1" dirty="0">
                <a:latin typeface="Courier New" panose="02070309020205020404" pitchFamily="49" charset="0"/>
                <a:cs typeface="Courier New" panose="02070309020205020404" pitchFamily="49" charset="0"/>
              </a:rPr>
              <a: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p-&gt;buckets = 4;</a:t>
            </a:r>
          </a:p>
          <a:p>
            <a:r>
              <a:rPr lang="en-US" sz="1600" b="1" dirty="0">
                <a:latin typeface="Courier New" panose="02070309020205020404" pitchFamily="49" charset="0"/>
                <a:cs typeface="Courier New" panose="02070309020205020404" pitchFamily="49" charset="0"/>
              </a:rPr>
              <a:t>    for(int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p-&gt;buckets;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p-&gt;heads[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 NULL;</a:t>
            </a:r>
          </a:p>
          <a:p>
            <a:r>
              <a:rPr lang="en-US" sz="1600" b="1" dirty="0">
                <a:latin typeface="Courier New" panose="02070309020205020404" pitchFamily="49" charset="0"/>
                <a:cs typeface="Courier New" panose="02070309020205020404" pitchFamily="49" charset="0"/>
              </a:rPr>
              <a:t>        p-&gt;tails[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 NULL;</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p-&gt;count = 0;</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38E88002-F746-142C-CCEE-54466D8291F3}"/>
              </a:ext>
            </a:extLst>
          </p:cNvPr>
          <p:cNvSpPr/>
          <p:nvPr/>
        </p:nvSpPr>
        <p:spPr>
          <a:xfrm>
            <a:off x="8791770" y="1388373"/>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heads[0]    </a:t>
            </a:r>
          </a:p>
        </p:txBody>
      </p:sp>
      <p:sp>
        <p:nvSpPr>
          <p:cNvPr id="4" name="Rectangle 3">
            <a:extLst>
              <a:ext uri="{FF2B5EF4-FFF2-40B4-BE49-F238E27FC236}">
                <a16:creationId xmlns:a16="http://schemas.microsoft.com/office/drawing/2014/main" id="{C645DADA-DA0E-0E05-FE04-C925EDC11D08}"/>
              </a:ext>
            </a:extLst>
          </p:cNvPr>
          <p:cNvSpPr/>
          <p:nvPr/>
        </p:nvSpPr>
        <p:spPr>
          <a:xfrm>
            <a:off x="8791770" y="1770360"/>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heads[1]    </a:t>
            </a:r>
          </a:p>
        </p:txBody>
      </p:sp>
      <p:sp>
        <p:nvSpPr>
          <p:cNvPr id="6" name="Rectangle 5">
            <a:extLst>
              <a:ext uri="{FF2B5EF4-FFF2-40B4-BE49-F238E27FC236}">
                <a16:creationId xmlns:a16="http://schemas.microsoft.com/office/drawing/2014/main" id="{76B9B1D0-59FC-CBA6-B7DA-F70E194F5334}"/>
              </a:ext>
            </a:extLst>
          </p:cNvPr>
          <p:cNvSpPr/>
          <p:nvPr/>
        </p:nvSpPr>
        <p:spPr>
          <a:xfrm>
            <a:off x="8791770" y="2152347"/>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heads[2]    </a:t>
            </a:r>
          </a:p>
        </p:txBody>
      </p:sp>
      <p:sp>
        <p:nvSpPr>
          <p:cNvPr id="7" name="Rectangle 6">
            <a:extLst>
              <a:ext uri="{FF2B5EF4-FFF2-40B4-BE49-F238E27FC236}">
                <a16:creationId xmlns:a16="http://schemas.microsoft.com/office/drawing/2014/main" id="{DC374658-9C1E-A1AD-3AAF-6623722CAD8C}"/>
              </a:ext>
            </a:extLst>
          </p:cNvPr>
          <p:cNvSpPr/>
          <p:nvPr/>
        </p:nvSpPr>
        <p:spPr>
          <a:xfrm>
            <a:off x="8791770" y="2562717"/>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heads[3]    </a:t>
            </a:r>
          </a:p>
        </p:txBody>
      </p:sp>
      <p:sp>
        <p:nvSpPr>
          <p:cNvPr id="8" name="Rectangle 7">
            <a:extLst>
              <a:ext uri="{FF2B5EF4-FFF2-40B4-BE49-F238E27FC236}">
                <a16:creationId xmlns:a16="http://schemas.microsoft.com/office/drawing/2014/main" id="{67A3D468-96A6-F0C7-8ECE-50BA592EF955}"/>
              </a:ext>
            </a:extLst>
          </p:cNvPr>
          <p:cNvSpPr/>
          <p:nvPr/>
        </p:nvSpPr>
        <p:spPr>
          <a:xfrm>
            <a:off x="8807268" y="846052"/>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buckets: 4   </a:t>
            </a:r>
          </a:p>
        </p:txBody>
      </p:sp>
      <p:sp>
        <p:nvSpPr>
          <p:cNvPr id="9" name="Rectangle 8">
            <a:extLst>
              <a:ext uri="{FF2B5EF4-FFF2-40B4-BE49-F238E27FC236}">
                <a16:creationId xmlns:a16="http://schemas.microsoft.com/office/drawing/2014/main" id="{09900099-D490-1057-69C2-3602DF2EF9EF}"/>
              </a:ext>
            </a:extLst>
          </p:cNvPr>
          <p:cNvSpPr/>
          <p:nvPr/>
        </p:nvSpPr>
        <p:spPr>
          <a:xfrm>
            <a:off x="11152284" y="1162900"/>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10" name="Straight Arrow Connector 9">
            <a:extLst>
              <a:ext uri="{FF2B5EF4-FFF2-40B4-BE49-F238E27FC236}">
                <a16:creationId xmlns:a16="http://schemas.microsoft.com/office/drawing/2014/main" id="{61D97C43-9D43-4368-4FDC-914751CF7DE0}"/>
              </a:ext>
            </a:extLst>
          </p:cNvPr>
          <p:cNvCxnSpPr>
            <a:cxnSpLocks/>
            <a:stCxn id="3" idx="3"/>
            <a:endCxn id="9" idx="1"/>
          </p:cNvCxnSpPr>
          <p:nvPr/>
        </p:nvCxnSpPr>
        <p:spPr>
          <a:xfrm flipV="1">
            <a:off x="10378298" y="1358843"/>
            <a:ext cx="773986" cy="22547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D14497DC-AD2A-C741-B019-DD53D8953107}"/>
              </a:ext>
            </a:extLst>
          </p:cNvPr>
          <p:cNvCxnSpPr>
            <a:cxnSpLocks/>
            <a:stCxn id="4" idx="3"/>
          </p:cNvCxnSpPr>
          <p:nvPr/>
        </p:nvCxnSpPr>
        <p:spPr>
          <a:xfrm flipV="1">
            <a:off x="10378298" y="1794777"/>
            <a:ext cx="1029224" cy="17152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8C3D6E3B-A39E-2E9B-D6E7-DEEEFE634E10}"/>
              </a:ext>
            </a:extLst>
          </p:cNvPr>
          <p:cNvSpPr/>
          <p:nvPr/>
        </p:nvSpPr>
        <p:spPr>
          <a:xfrm>
            <a:off x="11448079" y="1608147"/>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18" name="Straight Arrow Connector 17">
            <a:extLst>
              <a:ext uri="{FF2B5EF4-FFF2-40B4-BE49-F238E27FC236}">
                <a16:creationId xmlns:a16="http://schemas.microsoft.com/office/drawing/2014/main" id="{1E165A1C-3F5E-7128-76A8-B4489CCFAA0B}"/>
              </a:ext>
            </a:extLst>
          </p:cNvPr>
          <p:cNvCxnSpPr>
            <a:cxnSpLocks/>
            <a:stCxn id="6" idx="3"/>
          </p:cNvCxnSpPr>
          <p:nvPr/>
        </p:nvCxnSpPr>
        <p:spPr>
          <a:xfrm>
            <a:off x="10378298" y="2348290"/>
            <a:ext cx="1029224" cy="18663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71B865CD-A61E-7DE3-49FF-6FF00F7B73D7}"/>
              </a:ext>
            </a:extLst>
          </p:cNvPr>
          <p:cNvSpPr/>
          <p:nvPr/>
        </p:nvSpPr>
        <p:spPr>
          <a:xfrm>
            <a:off x="11448079" y="2348290"/>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sp>
        <p:nvSpPr>
          <p:cNvPr id="23" name="Rectangle 22">
            <a:extLst>
              <a:ext uri="{FF2B5EF4-FFF2-40B4-BE49-F238E27FC236}">
                <a16:creationId xmlns:a16="http://schemas.microsoft.com/office/drawing/2014/main" id="{CC6D46FE-9DFF-9533-B64C-F686996BFC1A}"/>
              </a:ext>
            </a:extLst>
          </p:cNvPr>
          <p:cNvSpPr/>
          <p:nvPr/>
        </p:nvSpPr>
        <p:spPr>
          <a:xfrm>
            <a:off x="11106080" y="2946148"/>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24" name="Straight Arrow Connector 23">
            <a:extLst>
              <a:ext uri="{FF2B5EF4-FFF2-40B4-BE49-F238E27FC236}">
                <a16:creationId xmlns:a16="http://schemas.microsoft.com/office/drawing/2014/main" id="{31514B8B-75BE-D75B-0B7B-B891051EC71B}"/>
              </a:ext>
            </a:extLst>
          </p:cNvPr>
          <p:cNvCxnSpPr>
            <a:cxnSpLocks/>
            <a:stCxn id="7" idx="3"/>
            <a:endCxn id="23" idx="1"/>
          </p:cNvCxnSpPr>
          <p:nvPr/>
        </p:nvCxnSpPr>
        <p:spPr>
          <a:xfrm>
            <a:off x="10378298" y="2758660"/>
            <a:ext cx="727782" cy="38343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A22E87F8-3FC5-99C0-4A44-6D2577C15894}"/>
              </a:ext>
            </a:extLst>
          </p:cNvPr>
          <p:cNvSpPr/>
          <p:nvPr/>
        </p:nvSpPr>
        <p:spPr>
          <a:xfrm>
            <a:off x="8789569" y="3153104"/>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4   </a:t>
            </a:r>
          </a:p>
        </p:txBody>
      </p:sp>
      <p:sp>
        <p:nvSpPr>
          <p:cNvPr id="26" name="Rounded Rectangle 25">
            <a:extLst>
              <a:ext uri="{FF2B5EF4-FFF2-40B4-BE49-F238E27FC236}">
                <a16:creationId xmlns:a16="http://schemas.microsoft.com/office/drawing/2014/main" id="{4265B3E0-995B-0C18-5516-1E7E93ACCFA5}"/>
              </a:ext>
            </a:extLst>
          </p:cNvPr>
          <p:cNvSpPr/>
          <p:nvPr/>
        </p:nvSpPr>
        <p:spPr>
          <a:xfrm>
            <a:off x="7040905" y="168993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4</a:t>
            </a:r>
          </a:p>
        </p:txBody>
      </p:sp>
      <p:sp>
        <p:nvSpPr>
          <p:cNvPr id="27" name="Rectangle 26">
            <a:extLst>
              <a:ext uri="{FF2B5EF4-FFF2-40B4-BE49-F238E27FC236}">
                <a16:creationId xmlns:a16="http://schemas.microsoft.com/office/drawing/2014/main" id="{83095C8D-B478-A9E3-F24F-D0A4ADB76522}"/>
              </a:ext>
            </a:extLst>
          </p:cNvPr>
          <p:cNvSpPr/>
          <p:nvPr/>
        </p:nvSpPr>
        <p:spPr>
          <a:xfrm>
            <a:off x="5923911" y="192077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key</a:t>
            </a:r>
          </a:p>
        </p:txBody>
      </p:sp>
      <p:cxnSp>
        <p:nvCxnSpPr>
          <p:cNvPr id="28" name="Straight Arrow Connector 27">
            <a:extLst>
              <a:ext uri="{FF2B5EF4-FFF2-40B4-BE49-F238E27FC236}">
                <a16:creationId xmlns:a16="http://schemas.microsoft.com/office/drawing/2014/main" id="{BC9E68FA-1588-947E-AAAB-1A6287AFD994}"/>
              </a:ext>
            </a:extLst>
          </p:cNvPr>
          <p:cNvCxnSpPr>
            <a:cxnSpLocks/>
            <a:stCxn id="27" idx="3"/>
            <a:endCxn id="26" idx="1"/>
          </p:cNvCxnSpPr>
          <p:nvPr/>
        </p:nvCxnSpPr>
        <p:spPr>
          <a:xfrm flipV="1">
            <a:off x="6700521" y="210298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0E8033D7-318C-7A74-EDA4-3DA59496A019}"/>
              </a:ext>
            </a:extLst>
          </p:cNvPr>
          <p:cNvCxnSpPr>
            <a:cxnSpLocks/>
            <a:stCxn id="26" idx="3"/>
            <a:endCxn id="3" idx="1"/>
          </p:cNvCxnSpPr>
          <p:nvPr/>
        </p:nvCxnSpPr>
        <p:spPr>
          <a:xfrm flipV="1">
            <a:off x="8203485" y="1584316"/>
            <a:ext cx="588285" cy="51866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EE3BA5C6-D004-9B4F-EC40-2E55BE3DA2AC}"/>
              </a:ext>
            </a:extLst>
          </p:cNvPr>
          <p:cNvCxnSpPr>
            <a:cxnSpLocks/>
            <a:stCxn id="26" idx="3"/>
            <a:endCxn id="4" idx="1"/>
          </p:cNvCxnSpPr>
          <p:nvPr/>
        </p:nvCxnSpPr>
        <p:spPr>
          <a:xfrm flipV="1">
            <a:off x="8203485" y="1966303"/>
            <a:ext cx="588285" cy="13668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29F7546-67F2-905B-9C8A-AF5C8D8DC54C}"/>
              </a:ext>
            </a:extLst>
          </p:cNvPr>
          <p:cNvCxnSpPr>
            <a:cxnSpLocks/>
            <a:stCxn id="26" idx="3"/>
            <a:endCxn id="6" idx="1"/>
          </p:cNvCxnSpPr>
          <p:nvPr/>
        </p:nvCxnSpPr>
        <p:spPr>
          <a:xfrm>
            <a:off x="8203485" y="2102984"/>
            <a:ext cx="588285" cy="24530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270C893-62C8-1578-29FF-955493CD0F51}"/>
              </a:ext>
            </a:extLst>
          </p:cNvPr>
          <p:cNvCxnSpPr>
            <a:cxnSpLocks/>
            <a:stCxn id="26" idx="3"/>
            <a:endCxn id="7" idx="1"/>
          </p:cNvCxnSpPr>
          <p:nvPr/>
        </p:nvCxnSpPr>
        <p:spPr>
          <a:xfrm>
            <a:off x="8203485" y="2102984"/>
            <a:ext cx="588285" cy="65567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45769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1F34521-3E85-1FB0-1D82-AFF2657BBEC0}"/>
              </a:ext>
            </a:extLst>
          </p:cNvPr>
          <p:cNvSpPr txBox="1"/>
          <p:nvPr/>
        </p:nvSpPr>
        <p:spPr>
          <a:xfrm>
            <a:off x="121158" y="92003"/>
            <a:ext cx="7479928" cy="4247317"/>
          </a:xfrm>
          <a:prstGeom prst="rect">
            <a:avLst/>
          </a:prstGeom>
          <a:noFill/>
        </p:spPr>
        <p:txBody>
          <a:bodyPr wrap="square">
            <a:spAutoFit/>
          </a:bodyPr>
          <a:lstStyle/>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int main(void)</a:t>
            </a:r>
          </a:p>
          <a:p>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struct </a:t>
            </a:r>
            <a:r>
              <a:rPr lang="en-US" b="1" dirty="0" err="1">
                <a:latin typeface="Courier New" panose="02070309020205020404" pitchFamily="49" charset="0"/>
                <a:cs typeface="Courier New" panose="02070309020205020404" pitchFamily="49" charset="0"/>
              </a:rPr>
              <a:t>dict</a:t>
            </a:r>
            <a:r>
              <a:rPr lang="en-US" b="1" dirty="0">
                <a:latin typeface="Courier New" panose="02070309020205020404" pitchFamily="49" charset="0"/>
                <a:cs typeface="Courier New" panose="02070309020205020404" pitchFamily="49" charset="0"/>
              </a:rPr>
              <a:t> * d = </a:t>
            </a:r>
            <a:r>
              <a:rPr lang="en-US" b="1" dirty="0" err="1">
                <a:latin typeface="Courier New" panose="02070309020205020404" pitchFamily="49" charset="0"/>
                <a:cs typeface="Courier New" panose="02070309020205020404" pitchFamily="49" charset="0"/>
              </a:rPr>
              <a:t>dict_new</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struct </a:t>
            </a:r>
            <a:r>
              <a:rPr lang="en-US" b="1" dirty="0" err="1">
                <a:latin typeface="Courier New" panose="02070309020205020404" pitchFamily="49" charset="0"/>
                <a:cs typeface="Courier New" panose="02070309020205020404" pitchFamily="49" charset="0"/>
              </a:rPr>
              <a:t>dnode</a:t>
            </a:r>
            <a:r>
              <a:rPr lang="en-US" b="1" dirty="0">
                <a:latin typeface="Courier New" panose="02070309020205020404" pitchFamily="49" charset="0"/>
                <a:cs typeface="Courier New" panose="02070309020205020404" pitchFamily="49" charset="0"/>
              </a:rPr>
              <a:t> *cur;</a:t>
            </a:r>
          </a:p>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dict_put</a:t>
            </a:r>
            <a:r>
              <a:rPr lang="en-US" b="1" dirty="0">
                <a:latin typeface="Courier New" panose="02070309020205020404" pitchFamily="49" charset="0"/>
                <a:cs typeface="Courier New" panose="02070309020205020404" pitchFamily="49" charset="0"/>
              </a:rPr>
              <a:t>(d, "z", 8);</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dict_put</a:t>
            </a:r>
            <a:r>
              <a:rPr lang="en-US" b="1" dirty="0">
                <a:latin typeface="Courier New" panose="02070309020205020404" pitchFamily="49" charset="0"/>
                <a:cs typeface="Courier New" panose="02070309020205020404" pitchFamily="49" charset="0"/>
              </a:rPr>
              <a:t>(d, "z", 1);</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dict_put</a:t>
            </a:r>
            <a:r>
              <a:rPr lang="en-US" b="1" dirty="0">
                <a:latin typeface="Courier New" panose="02070309020205020404" pitchFamily="49" charset="0"/>
                <a:cs typeface="Courier New" panose="02070309020205020404" pitchFamily="49" charset="0"/>
              </a:rPr>
              <a:t>(d, "y", 2);</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dict_put</a:t>
            </a:r>
            <a:r>
              <a:rPr lang="en-US" b="1" dirty="0">
                <a:latin typeface="Courier New" panose="02070309020205020404" pitchFamily="49" charset="0"/>
                <a:cs typeface="Courier New" panose="02070309020205020404" pitchFamily="49" charset="0"/>
              </a:rPr>
              <a:t>(d, "b", 3);</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dict_put</a:t>
            </a:r>
            <a:r>
              <a:rPr lang="en-US" b="1" dirty="0">
                <a:latin typeface="Courier New" panose="02070309020205020404" pitchFamily="49" charset="0"/>
                <a:cs typeface="Courier New" panose="02070309020205020404" pitchFamily="49" charset="0"/>
              </a:rPr>
              <a:t>(d, "a", 4);</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dict_dump</a:t>
            </a:r>
            <a:r>
              <a:rPr lang="en-US" b="1" dirty="0">
                <a:latin typeface="Courier New" panose="02070309020205020404" pitchFamily="49" charset="0"/>
                <a:cs typeface="Courier New" panose="02070309020205020404" pitchFamily="49" charset="0"/>
              </a:rPr>
              <a:t>(d);</a:t>
            </a:r>
          </a:p>
          <a:p>
            <a:endParaRPr lang="en-US" b="1" dirty="0">
              <a:latin typeface="Courier New" panose="02070309020205020404" pitchFamily="49" charset="0"/>
              <a:cs typeface="Courier New" panose="02070309020205020404" pitchFamily="49" charset="0"/>
            </a:endParaRP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dict_del</a:t>
            </a:r>
            <a:r>
              <a:rPr lang="en-US" b="1" dirty="0">
                <a:latin typeface="Courier New" panose="02070309020205020404" pitchFamily="49" charset="0"/>
                <a:cs typeface="Courier New" panose="02070309020205020404" pitchFamily="49" charset="0"/>
              </a:rPr>
              <a:t>(d);</a:t>
            </a:r>
          </a:p>
          <a:p>
            <a:r>
              <a:rPr lang="en-US"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38E88002-F746-142C-CCEE-54466D8291F3}"/>
              </a:ext>
            </a:extLst>
          </p:cNvPr>
          <p:cNvSpPr/>
          <p:nvPr/>
        </p:nvSpPr>
        <p:spPr>
          <a:xfrm>
            <a:off x="6207222" y="3775378"/>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heads[0]    </a:t>
            </a:r>
          </a:p>
        </p:txBody>
      </p:sp>
      <p:sp>
        <p:nvSpPr>
          <p:cNvPr id="4" name="Rectangle 3">
            <a:extLst>
              <a:ext uri="{FF2B5EF4-FFF2-40B4-BE49-F238E27FC236}">
                <a16:creationId xmlns:a16="http://schemas.microsoft.com/office/drawing/2014/main" id="{C645DADA-DA0E-0E05-FE04-C925EDC11D08}"/>
              </a:ext>
            </a:extLst>
          </p:cNvPr>
          <p:cNvSpPr/>
          <p:nvPr/>
        </p:nvSpPr>
        <p:spPr>
          <a:xfrm>
            <a:off x="6207222" y="4157365"/>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heads[1]    </a:t>
            </a:r>
          </a:p>
        </p:txBody>
      </p:sp>
      <p:sp>
        <p:nvSpPr>
          <p:cNvPr id="6" name="Rectangle 5">
            <a:extLst>
              <a:ext uri="{FF2B5EF4-FFF2-40B4-BE49-F238E27FC236}">
                <a16:creationId xmlns:a16="http://schemas.microsoft.com/office/drawing/2014/main" id="{76B9B1D0-59FC-CBA6-B7DA-F70E194F5334}"/>
              </a:ext>
            </a:extLst>
          </p:cNvPr>
          <p:cNvSpPr/>
          <p:nvPr/>
        </p:nvSpPr>
        <p:spPr>
          <a:xfrm>
            <a:off x="6207222" y="4539352"/>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heads[2]    </a:t>
            </a:r>
          </a:p>
        </p:txBody>
      </p:sp>
      <p:sp>
        <p:nvSpPr>
          <p:cNvPr id="7" name="Rectangle 6">
            <a:extLst>
              <a:ext uri="{FF2B5EF4-FFF2-40B4-BE49-F238E27FC236}">
                <a16:creationId xmlns:a16="http://schemas.microsoft.com/office/drawing/2014/main" id="{DC374658-9C1E-A1AD-3AAF-6623722CAD8C}"/>
              </a:ext>
            </a:extLst>
          </p:cNvPr>
          <p:cNvSpPr/>
          <p:nvPr/>
        </p:nvSpPr>
        <p:spPr>
          <a:xfrm>
            <a:off x="6207222" y="4949722"/>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heads[3]    </a:t>
            </a:r>
          </a:p>
        </p:txBody>
      </p:sp>
      <p:sp>
        <p:nvSpPr>
          <p:cNvPr id="8" name="Rectangle 7">
            <a:extLst>
              <a:ext uri="{FF2B5EF4-FFF2-40B4-BE49-F238E27FC236}">
                <a16:creationId xmlns:a16="http://schemas.microsoft.com/office/drawing/2014/main" id="{67A3D468-96A6-F0C7-8ECE-50BA592EF955}"/>
              </a:ext>
            </a:extLst>
          </p:cNvPr>
          <p:cNvSpPr/>
          <p:nvPr/>
        </p:nvSpPr>
        <p:spPr>
          <a:xfrm>
            <a:off x="6222720" y="3233057"/>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buckets: 4   </a:t>
            </a:r>
          </a:p>
        </p:txBody>
      </p:sp>
      <p:sp>
        <p:nvSpPr>
          <p:cNvPr id="9" name="Rectangle 8">
            <a:extLst>
              <a:ext uri="{FF2B5EF4-FFF2-40B4-BE49-F238E27FC236}">
                <a16:creationId xmlns:a16="http://schemas.microsoft.com/office/drawing/2014/main" id="{09900099-D490-1057-69C2-3602DF2EF9EF}"/>
              </a:ext>
            </a:extLst>
          </p:cNvPr>
          <p:cNvSpPr/>
          <p:nvPr/>
        </p:nvSpPr>
        <p:spPr>
          <a:xfrm>
            <a:off x="8567736" y="3549905"/>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10" name="Straight Arrow Connector 9">
            <a:extLst>
              <a:ext uri="{FF2B5EF4-FFF2-40B4-BE49-F238E27FC236}">
                <a16:creationId xmlns:a16="http://schemas.microsoft.com/office/drawing/2014/main" id="{61D97C43-9D43-4368-4FDC-914751CF7DE0}"/>
              </a:ext>
            </a:extLst>
          </p:cNvPr>
          <p:cNvCxnSpPr>
            <a:cxnSpLocks/>
            <a:stCxn id="3" idx="3"/>
            <a:endCxn id="9" idx="1"/>
          </p:cNvCxnSpPr>
          <p:nvPr/>
        </p:nvCxnSpPr>
        <p:spPr>
          <a:xfrm flipV="1">
            <a:off x="7793750" y="3745848"/>
            <a:ext cx="773986" cy="22547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7AB3D1FA-DDB0-E66C-F622-04A8D3DE991A}"/>
              </a:ext>
            </a:extLst>
          </p:cNvPr>
          <p:cNvSpPr/>
          <p:nvPr/>
        </p:nvSpPr>
        <p:spPr>
          <a:xfrm>
            <a:off x="8822974" y="399821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y=2</a:t>
            </a:r>
          </a:p>
        </p:txBody>
      </p:sp>
      <p:cxnSp>
        <p:nvCxnSpPr>
          <p:cNvPr id="12" name="Straight Arrow Connector 11">
            <a:extLst>
              <a:ext uri="{FF2B5EF4-FFF2-40B4-BE49-F238E27FC236}">
                <a16:creationId xmlns:a16="http://schemas.microsoft.com/office/drawing/2014/main" id="{D14497DC-AD2A-C741-B019-DD53D8953107}"/>
              </a:ext>
            </a:extLst>
          </p:cNvPr>
          <p:cNvCxnSpPr>
            <a:cxnSpLocks/>
            <a:stCxn id="4" idx="3"/>
            <a:endCxn id="11" idx="1"/>
          </p:cNvCxnSpPr>
          <p:nvPr/>
        </p:nvCxnSpPr>
        <p:spPr>
          <a:xfrm flipV="1">
            <a:off x="7793750" y="4181782"/>
            <a:ext cx="1029224" cy="17152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E739C4EB-8C6F-3442-DBD7-AB2ED4484BB6}"/>
              </a:ext>
            </a:extLst>
          </p:cNvPr>
          <p:cNvSpPr/>
          <p:nvPr/>
        </p:nvSpPr>
        <p:spPr>
          <a:xfrm>
            <a:off x="10089143" y="399821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a=4</a:t>
            </a:r>
          </a:p>
        </p:txBody>
      </p:sp>
      <p:cxnSp>
        <p:nvCxnSpPr>
          <p:cNvPr id="14" name="Straight Arrow Connector 13">
            <a:extLst>
              <a:ext uri="{FF2B5EF4-FFF2-40B4-BE49-F238E27FC236}">
                <a16:creationId xmlns:a16="http://schemas.microsoft.com/office/drawing/2014/main" id="{74951E87-9BFA-685E-A698-77841CC1A185}"/>
              </a:ext>
            </a:extLst>
          </p:cNvPr>
          <p:cNvCxnSpPr>
            <a:cxnSpLocks/>
            <a:stCxn id="11" idx="3"/>
            <a:endCxn id="13" idx="1"/>
          </p:cNvCxnSpPr>
          <p:nvPr/>
        </p:nvCxnSpPr>
        <p:spPr>
          <a:xfrm>
            <a:off x="9599584" y="4181782"/>
            <a:ext cx="48955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8C3D6E3B-A39E-2E9B-D6E7-DEEEFE634E10}"/>
              </a:ext>
            </a:extLst>
          </p:cNvPr>
          <p:cNvSpPr/>
          <p:nvPr/>
        </p:nvSpPr>
        <p:spPr>
          <a:xfrm>
            <a:off x="11365709" y="3975576"/>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16" name="Straight Arrow Connector 15">
            <a:extLst>
              <a:ext uri="{FF2B5EF4-FFF2-40B4-BE49-F238E27FC236}">
                <a16:creationId xmlns:a16="http://schemas.microsoft.com/office/drawing/2014/main" id="{D4B22416-DD20-F41D-BCA0-79E5E160EB2E}"/>
              </a:ext>
            </a:extLst>
          </p:cNvPr>
          <p:cNvCxnSpPr>
            <a:cxnSpLocks/>
            <a:stCxn id="13" idx="3"/>
          </p:cNvCxnSpPr>
          <p:nvPr/>
        </p:nvCxnSpPr>
        <p:spPr>
          <a:xfrm flipV="1">
            <a:off x="10865753" y="4165331"/>
            <a:ext cx="499956" cy="1645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0E75F8AC-E7FC-B03D-F2AD-2FE362AC3998}"/>
              </a:ext>
            </a:extLst>
          </p:cNvPr>
          <p:cNvSpPr/>
          <p:nvPr/>
        </p:nvSpPr>
        <p:spPr>
          <a:xfrm>
            <a:off x="8822974" y="473835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z=1</a:t>
            </a:r>
          </a:p>
        </p:txBody>
      </p:sp>
      <p:cxnSp>
        <p:nvCxnSpPr>
          <p:cNvPr id="18" name="Straight Arrow Connector 17">
            <a:extLst>
              <a:ext uri="{FF2B5EF4-FFF2-40B4-BE49-F238E27FC236}">
                <a16:creationId xmlns:a16="http://schemas.microsoft.com/office/drawing/2014/main" id="{1E165A1C-3F5E-7128-76A8-B4489CCFAA0B}"/>
              </a:ext>
            </a:extLst>
          </p:cNvPr>
          <p:cNvCxnSpPr>
            <a:cxnSpLocks/>
            <a:stCxn id="6" idx="3"/>
            <a:endCxn id="17" idx="1"/>
          </p:cNvCxnSpPr>
          <p:nvPr/>
        </p:nvCxnSpPr>
        <p:spPr>
          <a:xfrm>
            <a:off x="7793750" y="4735295"/>
            <a:ext cx="1029224" cy="18663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7E7AE6D3-B413-E711-E53F-9DC34482810A}"/>
              </a:ext>
            </a:extLst>
          </p:cNvPr>
          <p:cNvSpPr/>
          <p:nvPr/>
        </p:nvSpPr>
        <p:spPr>
          <a:xfrm>
            <a:off x="10089143" y="473835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b=3</a:t>
            </a:r>
          </a:p>
        </p:txBody>
      </p:sp>
      <p:cxnSp>
        <p:nvCxnSpPr>
          <p:cNvPr id="20" name="Straight Arrow Connector 19">
            <a:extLst>
              <a:ext uri="{FF2B5EF4-FFF2-40B4-BE49-F238E27FC236}">
                <a16:creationId xmlns:a16="http://schemas.microsoft.com/office/drawing/2014/main" id="{DAFD143C-AB01-CE06-650B-2379F746CBF0}"/>
              </a:ext>
            </a:extLst>
          </p:cNvPr>
          <p:cNvCxnSpPr>
            <a:cxnSpLocks/>
            <a:stCxn id="17" idx="3"/>
            <a:endCxn id="19" idx="1"/>
          </p:cNvCxnSpPr>
          <p:nvPr/>
        </p:nvCxnSpPr>
        <p:spPr>
          <a:xfrm>
            <a:off x="9599584" y="4921925"/>
            <a:ext cx="489559"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71B865CD-A61E-7DE3-49FF-6FF00F7B73D7}"/>
              </a:ext>
            </a:extLst>
          </p:cNvPr>
          <p:cNvSpPr/>
          <p:nvPr/>
        </p:nvSpPr>
        <p:spPr>
          <a:xfrm>
            <a:off x="11365709" y="4715719"/>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22" name="Straight Arrow Connector 21">
            <a:extLst>
              <a:ext uri="{FF2B5EF4-FFF2-40B4-BE49-F238E27FC236}">
                <a16:creationId xmlns:a16="http://schemas.microsoft.com/office/drawing/2014/main" id="{EFB095B6-077C-D078-71C6-01C2D08DC659}"/>
              </a:ext>
            </a:extLst>
          </p:cNvPr>
          <p:cNvCxnSpPr>
            <a:cxnSpLocks/>
            <a:stCxn id="19" idx="3"/>
          </p:cNvCxnSpPr>
          <p:nvPr/>
        </p:nvCxnSpPr>
        <p:spPr>
          <a:xfrm flipV="1">
            <a:off x="10865753" y="4905474"/>
            <a:ext cx="499956" cy="1645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CC6D46FE-9DFF-9533-B64C-F686996BFC1A}"/>
              </a:ext>
            </a:extLst>
          </p:cNvPr>
          <p:cNvSpPr/>
          <p:nvPr/>
        </p:nvSpPr>
        <p:spPr>
          <a:xfrm>
            <a:off x="8521532" y="5333153"/>
            <a:ext cx="302209" cy="391886"/>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cxnSp>
        <p:nvCxnSpPr>
          <p:cNvPr id="24" name="Straight Arrow Connector 23">
            <a:extLst>
              <a:ext uri="{FF2B5EF4-FFF2-40B4-BE49-F238E27FC236}">
                <a16:creationId xmlns:a16="http://schemas.microsoft.com/office/drawing/2014/main" id="{31514B8B-75BE-D75B-0B7B-B891051EC71B}"/>
              </a:ext>
            </a:extLst>
          </p:cNvPr>
          <p:cNvCxnSpPr>
            <a:cxnSpLocks/>
            <a:stCxn id="7" idx="3"/>
            <a:endCxn id="23" idx="1"/>
          </p:cNvCxnSpPr>
          <p:nvPr/>
        </p:nvCxnSpPr>
        <p:spPr>
          <a:xfrm>
            <a:off x="7793750" y="5145665"/>
            <a:ext cx="727782" cy="38343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A22E87F8-3FC5-99C0-4A44-6D2577C15894}"/>
              </a:ext>
            </a:extLst>
          </p:cNvPr>
          <p:cNvSpPr/>
          <p:nvPr/>
        </p:nvSpPr>
        <p:spPr>
          <a:xfrm>
            <a:off x="6205021" y="5540109"/>
            <a:ext cx="1586528"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4   </a:t>
            </a:r>
          </a:p>
        </p:txBody>
      </p:sp>
      <p:sp>
        <p:nvSpPr>
          <p:cNvPr id="26" name="Rounded Rectangle 25">
            <a:extLst>
              <a:ext uri="{FF2B5EF4-FFF2-40B4-BE49-F238E27FC236}">
                <a16:creationId xmlns:a16="http://schemas.microsoft.com/office/drawing/2014/main" id="{4265B3E0-995B-0C18-5516-1E7E93ACCFA5}"/>
              </a:ext>
            </a:extLst>
          </p:cNvPr>
          <p:cNvSpPr/>
          <p:nvPr/>
        </p:nvSpPr>
        <p:spPr>
          <a:xfrm>
            <a:off x="4456357" y="4076944"/>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4</a:t>
            </a:r>
          </a:p>
        </p:txBody>
      </p:sp>
      <p:sp>
        <p:nvSpPr>
          <p:cNvPr id="27" name="Rectangle 26">
            <a:extLst>
              <a:ext uri="{FF2B5EF4-FFF2-40B4-BE49-F238E27FC236}">
                <a16:creationId xmlns:a16="http://schemas.microsoft.com/office/drawing/2014/main" id="{83095C8D-B478-A9E3-F24F-D0A4ADB76522}"/>
              </a:ext>
            </a:extLst>
          </p:cNvPr>
          <p:cNvSpPr/>
          <p:nvPr/>
        </p:nvSpPr>
        <p:spPr>
          <a:xfrm>
            <a:off x="3339363" y="4307782"/>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key</a:t>
            </a:r>
          </a:p>
        </p:txBody>
      </p:sp>
      <p:cxnSp>
        <p:nvCxnSpPr>
          <p:cNvPr id="28" name="Straight Arrow Connector 27">
            <a:extLst>
              <a:ext uri="{FF2B5EF4-FFF2-40B4-BE49-F238E27FC236}">
                <a16:creationId xmlns:a16="http://schemas.microsoft.com/office/drawing/2014/main" id="{BC9E68FA-1588-947E-AAAB-1A6287AFD994}"/>
              </a:ext>
            </a:extLst>
          </p:cNvPr>
          <p:cNvCxnSpPr>
            <a:cxnSpLocks/>
            <a:stCxn id="27" idx="3"/>
            <a:endCxn id="26" idx="1"/>
          </p:cNvCxnSpPr>
          <p:nvPr/>
        </p:nvCxnSpPr>
        <p:spPr>
          <a:xfrm flipV="1">
            <a:off x="4115973" y="4489989"/>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0E8033D7-318C-7A74-EDA4-3DA59496A019}"/>
              </a:ext>
            </a:extLst>
          </p:cNvPr>
          <p:cNvCxnSpPr>
            <a:cxnSpLocks/>
            <a:stCxn id="26" idx="3"/>
            <a:endCxn id="3" idx="1"/>
          </p:cNvCxnSpPr>
          <p:nvPr/>
        </p:nvCxnSpPr>
        <p:spPr>
          <a:xfrm flipV="1">
            <a:off x="5618937" y="3971321"/>
            <a:ext cx="588285" cy="51866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EE3BA5C6-D004-9B4F-EC40-2E55BE3DA2AC}"/>
              </a:ext>
            </a:extLst>
          </p:cNvPr>
          <p:cNvCxnSpPr>
            <a:cxnSpLocks/>
            <a:stCxn id="26" idx="3"/>
            <a:endCxn id="4" idx="1"/>
          </p:cNvCxnSpPr>
          <p:nvPr/>
        </p:nvCxnSpPr>
        <p:spPr>
          <a:xfrm flipV="1">
            <a:off x="5618937" y="4353308"/>
            <a:ext cx="588285" cy="13668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29F7546-67F2-905B-9C8A-AF5C8D8DC54C}"/>
              </a:ext>
            </a:extLst>
          </p:cNvPr>
          <p:cNvCxnSpPr>
            <a:cxnSpLocks/>
            <a:stCxn id="26" idx="3"/>
            <a:endCxn id="6" idx="1"/>
          </p:cNvCxnSpPr>
          <p:nvPr/>
        </p:nvCxnSpPr>
        <p:spPr>
          <a:xfrm>
            <a:off x="5618937" y="4489989"/>
            <a:ext cx="588285" cy="24530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2270C893-62C8-1578-29FF-955493CD0F51}"/>
              </a:ext>
            </a:extLst>
          </p:cNvPr>
          <p:cNvCxnSpPr>
            <a:cxnSpLocks/>
            <a:stCxn id="26" idx="3"/>
            <a:endCxn id="7" idx="1"/>
          </p:cNvCxnSpPr>
          <p:nvPr/>
        </p:nvCxnSpPr>
        <p:spPr>
          <a:xfrm>
            <a:off x="5618937" y="4489989"/>
            <a:ext cx="588285" cy="65567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42250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7466D9-A586-A5E2-8B1B-A9FAB63EDF0A}"/>
              </a:ext>
            </a:extLst>
          </p:cNvPr>
          <p:cNvSpPr>
            <a:spLocks noGrp="1"/>
          </p:cNvSpPr>
          <p:nvPr>
            <p:ph type="title"/>
          </p:nvPr>
        </p:nvSpPr>
        <p:spPr>
          <a:xfrm>
            <a:off x="6382680" y="2008262"/>
            <a:ext cx="5367337" cy="2387600"/>
          </a:xfrm>
        </p:spPr>
        <p:txBody>
          <a:bodyPr vert="horz" lIns="91440" tIns="45720" rIns="91440" bIns="45720" rtlCol="0" anchor="b">
            <a:normAutofit/>
          </a:bodyPr>
          <a:lstStyle/>
          <a:p>
            <a:r>
              <a:rPr lang="en-US" sz="3100" kern="1200" dirty="0">
                <a:solidFill>
                  <a:schemeClr val="bg1"/>
                </a:solidFill>
                <a:latin typeface="+mj-lt"/>
                <a:ea typeface="+mj-ea"/>
                <a:cs typeface="+mj-cs"/>
              </a:rPr>
              <a:t>Let's visit Guido van Rossum and ask about the relationship between Python 0.0.1 and Chapter 6 of Kernighan and Ritchie…</a:t>
            </a:r>
          </a:p>
        </p:txBody>
      </p:sp>
      <p:pic>
        <p:nvPicPr>
          <p:cNvPr id="7" name="Picture 6" descr="A person reading a book&#10;&#10;Description automatically generated">
            <a:extLst>
              <a:ext uri="{FF2B5EF4-FFF2-40B4-BE49-F238E27FC236}">
                <a16:creationId xmlns:a16="http://schemas.microsoft.com/office/drawing/2014/main" id="{4B645EB4-3D9F-24E9-69E5-A122F86F42F5}"/>
              </a:ext>
            </a:extLst>
          </p:cNvPr>
          <p:cNvPicPr>
            <a:picLocks noChangeAspect="1"/>
          </p:cNvPicPr>
          <p:nvPr/>
        </p:nvPicPr>
        <p:blipFill rotWithShape="1">
          <a:blip r:embed="rId2"/>
          <a:srcRect l="17017" r="8824"/>
          <a:stretch/>
        </p:blipFill>
        <p:spPr>
          <a:xfrm>
            <a:off x="725587" y="1503695"/>
            <a:ext cx="4806120" cy="3645468"/>
          </a:xfrm>
          <a:prstGeom prst="rect">
            <a:avLst/>
          </a:prstGeom>
        </p:spPr>
      </p:pic>
      <p:sp>
        <p:nvSpPr>
          <p:cNvPr id="2" name="TextBox 1">
            <a:extLst>
              <a:ext uri="{FF2B5EF4-FFF2-40B4-BE49-F238E27FC236}">
                <a16:creationId xmlns:a16="http://schemas.microsoft.com/office/drawing/2014/main" id="{28B5CBFD-AF86-FB8B-70D9-E0BD24B9117A}"/>
              </a:ext>
            </a:extLst>
          </p:cNvPr>
          <p:cNvSpPr txBox="1"/>
          <p:nvPr/>
        </p:nvSpPr>
        <p:spPr>
          <a:xfrm>
            <a:off x="4762919" y="-24116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5243970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3B13F1-1376-E04D-3065-DF322CAEBCC1}"/>
              </a:ext>
            </a:extLst>
          </p:cNvPr>
          <p:cNvSpPr>
            <a:spLocks noGrp="1"/>
          </p:cNvSpPr>
          <p:nvPr>
            <p:ph type="title"/>
          </p:nvPr>
        </p:nvSpPr>
        <p:spPr/>
        <p:txBody>
          <a:bodyPr/>
          <a:lstStyle/>
          <a:p>
            <a:r>
              <a:rPr lang="en-US" dirty="0"/>
              <a:t>Surprise!</a:t>
            </a:r>
          </a:p>
        </p:txBody>
      </p:sp>
      <p:sp>
        <p:nvSpPr>
          <p:cNvPr id="5" name="Content Placeholder 4">
            <a:extLst>
              <a:ext uri="{FF2B5EF4-FFF2-40B4-BE49-F238E27FC236}">
                <a16:creationId xmlns:a16="http://schemas.microsoft.com/office/drawing/2014/main" id="{73EEE024-152F-C78F-F72F-6E0F872D23A9}"/>
              </a:ext>
            </a:extLst>
          </p:cNvPr>
          <p:cNvSpPr>
            <a:spLocks noGrp="1"/>
          </p:cNvSpPr>
          <p:nvPr>
            <p:ph idx="1"/>
          </p:nvPr>
        </p:nvSpPr>
        <p:spPr/>
        <p:txBody>
          <a:bodyPr/>
          <a:lstStyle/>
          <a:p>
            <a:r>
              <a:rPr lang="en-US" dirty="0"/>
              <a:t>The Python 1.0 list() and </a:t>
            </a:r>
            <a:r>
              <a:rPr lang="en-US" dirty="0" err="1"/>
              <a:t>dict</a:t>
            </a:r>
            <a:r>
              <a:rPr lang="en-US" dirty="0"/>
              <a:t>() objects </a:t>
            </a:r>
          </a:p>
          <a:p>
            <a:pPr lvl="1"/>
            <a:r>
              <a:rPr lang="en-US" dirty="0"/>
              <a:t>Extendable arrays of pointers – not linked lists</a:t>
            </a:r>
          </a:p>
          <a:p>
            <a:r>
              <a:rPr lang="en-US" dirty="0"/>
              <a:t>Inspiration was not K&amp;R Chapter 6</a:t>
            </a:r>
          </a:p>
          <a:p>
            <a:r>
              <a:rPr lang="en-US" dirty="0"/>
              <a:t>Inspiration for Python 1.0 </a:t>
            </a:r>
            <a:r>
              <a:rPr lang="en-US" dirty="0" err="1"/>
              <a:t>dict</a:t>
            </a:r>
            <a:r>
              <a:rPr lang="en-US" dirty="0"/>
              <a:t>() object</a:t>
            </a:r>
          </a:p>
          <a:p>
            <a:pPr lvl="1"/>
            <a:r>
              <a:rPr lang="en-US" dirty="0"/>
              <a:t>"Collision Resolution by Open Addressing", Donald </a:t>
            </a:r>
            <a:r>
              <a:rPr lang="en-US" dirty="0" err="1"/>
              <a:t>Kunth</a:t>
            </a:r>
            <a:r>
              <a:rPr lang="en-US" dirty="0"/>
              <a:t>, "Sorting and Searching", pp 518-519, 1973</a:t>
            </a:r>
          </a:p>
          <a:p>
            <a:r>
              <a:rPr lang="en-US" dirty="0"/>
              <a:t>There were no linked lists in the core Python data structures</a:t>
            </a:r>
          </a:p>
          <a:p>
            <a:pPr lvl="1"/>
            <a:r>
              <a:rPr lang="en-US" dirty="0"/>
              <a:t>Arrays turn out to have an advantage with cached memory architectures</a:t>
            </a:r>
          </a:p>
        </p:txBody>
      </p:sp>
    </p:spTree>
    <p:extLst>
      <p:ext uri="{BB962C8B-B14F-4D97-AF65-F5344CB8AC3E}">
        <p14:creationId xmlns:p14="http://schemas.microsoft.com/office/powerpoint/2010/main" val="20545572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496988-73C4-A65D-950C-851F6669F974}"/>
              </a:ext>
            </a:extLst>
          </p:cNvPr>
          <p:cNvSpPr>
            <a:spLocks noGrp="1"/>
          </p:cNvSpPr>
          <p:nvPr>
            <p:ph type="title"/>
          </p:nvPr>
        </p:nvSpPr>
        <p:spPr/>
        <p:txBody>
          <a:bodyPr/>
          <a:lstStyle/>
          <a:p>
            <a:r>
              <a:rPr lang="en-US" dirty="0"/>
              <a:t>Python 1.0 List</a:t>
            </a:r>
          </a:p>
        </p:txBody>
      </p:sp>
      <p:sp>
        <p:nvSpPr>
          <p:cNvPr id="5" name="Text Placeholder 4">
            <a:extLst>
              <a:ext uri="{FF2B5EF4-FFF2-40B4-BE49-F238E27FC236}">
                <a16:creationId xmlns:a16="http://schemas.microsoft.com/office/drawing/2014/main" id="{64E9C36E-0B72-3FC1-C98A-BE7E4977E58A}"/>
              </a:ext>
            </a:extLst>
          </p:cNvPr>
          <p:cNvSpPr>
            <a:spLocks noGrp="1"/>
          </p:cNvSpPr>
          <p:nvPr>
            <p:ph type="body" idx="1"/>
          </p:nvPr>
        </p:nvSpPr>
        <p:spPr/>
        <p:txBody>
          <a:bodyPr/>
          <a:lstStyle/>
          <a:p>
            <a:r>
              <a:rPr lang="en-US" dirty="0"/>
              <a:t>Arrays of Pointers</a:t>
            </a:r>
          </a:p>
        </p:txBody>
      </p:sp>
    </p:spTree>
    <p:extLst>
      <p:ext uri="{BB962C8B-B14F-4D97-AF65-F5344CB8AC3E}">
        <p14:creationId xmlns:p14="http://schemas.microsoft.com/office/powerpoint/2010/main" val="31296513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72ED270-28E2-4CC6-E505-CCED8A6D2A0B}"/>
              </a:ext>
            </a:extLst>
          </p:cNvPr>
          <p:cNvSpPr txBox="1"/>
          <p:nvPr/>
        </p:nvSpPr>
        <p:spPr>
          <a:xfrm>
            <a:off x="494619" y="820092"/>
            <a:ext cx="7479928" cy="3539430"/>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p1list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int length;</a:t>
            </a:r>
          </a:p>
          <a:p>
            <a:r>
              <a:rPr lang="en-US" sz="1600" b="1" dirty="0">
                <a:latin typeface="Courier New" panose="02070309020205020404" pitchFamily="49" charset="0"/>
                <a:cs typeface="Courier New" panose="02070309020205020404" pitchFamily="49" charset="0"/>
              </a:rPr>
              <a:t>  char **items;</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Constructor - </a:t>
            </a:r>
            <a:r>
              <a:rPr lang="en-US" sz="1600" b="1" dirty="0" err="1">
                <a:latin typeface="Courier New" panose="02070309020205020404" pitchFamily="49" charset="0"/>
                <a:cs typeface="Courier New" panose="02070309020205020404" pitchFamily="49" charset="0"/>
              </a:rPr>
              <a:t>lst</a:t>
            </a:r>
            <a:r>
              <a:rPr lang="en-US" sz="1600" b="1" dirty="0">
                <a:latin typeface="Courier New" panose="02070309020205020404" pitchFamily="49" charset="0"/>
                <a:cs typeface="Courier New" panose="02070309020205020404" pitchFamily="49" charset="0"/>
              </a:rPr>
              <a:t> = list() */</a:t>
            </a:r>
          </a:p>
          <a:p>
            <a:r>
              <a:rPr lang="en-US" sz="1600" b="1" dirty="0">
                <a:latin typeface="Courier New" panose="02070309020205020404" pitchFamily="49" charset="0"/>
                <a:cs typeface="Courier New" panose="02070309020205020404" pitchFamily="49" charset="0"/>
              </a:rPr>
              <a:t>struct p1list * p1list_new() {</a:t>
            </a:r>
          </a:p>
          <a:p>
            <a:r>
              <a:rPr lang="en-US" sz="1600" b="1" dirty="0">
                <a:latin typeface="Courier New" panose="02070309020205020404" pitchFamily="49" charset="0"/>
                <a:cs typeface="Courier New" panose="02070309020205020404" pitchFamily="49" charset="0"/>
              </a:rPr>
              <a:t>    struct p1list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p-&gt;length = 0;</a:t>
            </a:r>
          </a:p>
          <a:p>
            <a:r>
              <a:rPr lang="en-US" sz="1600" b="1" dirty="0">
                <a:latin typeface="Courier New" panose="02070309020205020404" pitchFamily="49" charset="0"/>
                <a:cs typeface="Courier New" panose="02070309020205020404" pitchFamily="49" charset="0"/>
              </a:rPr>
              <a:t>    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p-&gt;items = malloc(p-&gt;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B6D6D146-09DB-DB17-7A5E-7C4DE6DDFB90}"/>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4" name="TextBox 3">
            <a:extLst>
              <a:ext uri="{FF2B5EF4-FFF2-40B4-BE49-F238E27FC236}">
                <a16:creationId xmlns:a16="http://schemas.microsoft.com/office/drawing/2014/main" id="{F9A92B51-059B-C211-ED75-3028AAFA17EA}"/>
              </a:ext>
            </a:extLst>
          </p:cNvPr>
          <p:cNvSpPr txBox="1"/>
          <p:nvPr/>
        </p:nvSpPr>
        <p:spPr>
          <a:xfrm>
            <a:off x="8443584" y="444254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5" name="Rectangle 4">
            <a:extLst>
              <a:ext uri="{FF2B5EF4-FFF2-40B4-BE49-F238E27FC236}">
                <a16:creationId xmlns:a16="http://schemas.microsoft.com/office/drawing/2014/main" id="{E6388D8F-CB23-4410-AA0A-9C4FF992D99D}"/>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0 </a:t>
            </a:r>
          </a:p>
        </p:txBody>
      </p:sp>
      <p:sp>
        <p:nvSpPr>
          <p:cNvPr id="6" name="Rectangle 5">
            <a:extLst>
              <a:ext uri="{FF2B5EF4-FFF2-40B4-BE49-F238E27FC236}">
                <a16:creationId xmlns:a16="http://schemas.microsoft.com/office/drawing/2014/main" id="{95F34378-DCAC-BB3D-74B1-FA3E2257FF7A}"/>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9" name="Rectangle 8">
            <a:extLst>
              <a:ext uri="{FF2B5EF4-FFF2-40B4-BE49-F238E27FC236}">
                <a16:creationId xmlns:a16="http://schemas.microsoft.com/office/drawing/2014/main" id="{D9A630EB-606D-A125-26C0-2C673877C3E2}"/>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0 </a:t>
            </a:r>
          </a:p>
        </p:txBody>
      </p:sp>
      <p:cxnSp>
        <p:nvCxnSpPr>
          <p:cNvPr id="10" name="Straight Arrow Connector 9">
            <a:extLst>
              <a:ext uri="{FF2B5EF4-FFF2-40B4-BE49-F238E27FC236}">
                <a16:creationId xmlns:a16="http://schemas.microsoft.com/office/drawing/2014/main" id="{F25100F8-AF55-3FEA-B89A-0CA414ADCBDB}"/>
              </a:ext>
            </a:extLst>
          </p:cNvPr>
          <p:cNvCxnSpPr>
            <a:cxnSpLocks/>
            <a:endCxn id="4"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677C13BE-4963-8E80-0722-22D75943A70D}"/>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12" name="TextBox 11">
            <a:extLst>
              <a:ext uri="{FF2B5EF4-FFF2-40B4-BE49-F238E27FC236}">
                <a16:creationId xmlns:a16="http://schemas.microsoft.com/office/drawing/2014/main" id="{5A0F7E9C-AEC4-A798-1C98-E182D26561FC}"/>
              </a:ext>
            </a:extLst>
          </p:cNvPr>
          <p:cNvSpPr txBox="1"/>
          <p:nvPr/>
        </p:nvSpPr>
        <p:spPr>
          <a:xfrm>
            <a:off x="8443584" y="483443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Tree>
    <p:extLst>
      <p:ext uri="{BB962C8B-B14F-4D97-AF65-F5344CB8AC3E}">
        <p14:creationId xmlns:p14="http://schemas.microsoft.com/office/powerpoint/2010/main" val="12120712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extBox 45">
            <a:extLst>
              <a:ext uri="{FF2B5EF4-FFF2-40B4-BE49-F238E27FC236}">
                <a16:creationId xmlns:a16="http://schemas.microsoft.com/office/drawing/2014/main" id="{1427F6C5-BB38-6FF2-92BC-1D6C265E5142}"/>
              </a:ext>
            </a:extLst>
          </p:cNvPr>
          <p:cNvSpPr txBox="1"/>
          <p:nvPr/>
        </p:nvSpPr>
        <p:spPr>
          <a:xfrm>
            <a:off x="178240" y="339383"/>
            <a:ext cx="11025914"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("Hello world") */</a:t>
            </a:r>
          </a:p>
          <a:p>
            <a:r>
              <a:rPr lang="en-US" sz="1600" b="1" dirty="0">
                <a:latin typeface="Courier New" panose="02070309020205020404" pitchFamily="49" charset="0"/>
                <a:cs typeface="Courier New" panose="02070309020205020404" pitchFamily="49" charset="0"/>
              </a:rPr>
              <a:t>void p1list_append(struct p1list* self, char *str)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Extend if necessary</a:t>
            </a: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("Extending from %d to %d\n",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(char **) </a:t>
            </a:r>
            <a:r>
              <a:rPr lang="en-US" sz="1600" b="1" dirty="0" err="1">
                <a:latin typeface="Courier New" panose="02070309020205020404" pitchFamily="49" charset="0"/>
                <a:cs typeface="Courier New" panose="02070309020205020404" pitchFamily="49" charset="0"/>
              </a:rPr>
              <a:t>realloc</a:t>
            </a:r>
            <a:r>
              <a:rPr lang="en-US" sz="1600" b="1" dirty="0">
                <a:latin typeface="Courier New" panose="02070309020205020404" pitchFamily="49" charset="0"/>
                <a:cs typeface="Courier New" panose="02070309020205020404" pitchFamily="49" charset="0"/>
              </a:rPr>
              <a:t>(self-&gt;items,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char *saved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(saved, str);</a:t>
            </a:r>
          </a:p>
          <a:p>
            <a:r>
              <a:rPr lang="en-US" sz="1600" b="1" dirty="0">
                <a:latin typeface="Courier New" panose="02070309020205020404" pitchFamily="49" charset="0"/>
                <a:cs typeface="Courier New" panose="02070309020205020404" pitchFamily="49" charset="0"/>
              </a:rPr>
              <a:t>    self-&gt;items[self-&gt;length] = saved;</a:t>
            </a: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p:txBody>
      </p:sp>
      <p:sp>
        <p:nvSpPr>
          <p:cNvPr id="47" name="Rectangle 46">
            <a:extLst>
              <a:ext uri="{FF2B5EF4-FFF2-40B4-BE49-F238E27FC236}">
                <a16:creationId xmlns:a16="http://schemas.microsoft.com/office/drawing/2014/main" id="{E56B7571-2534-F57A-08E6-F7A118370289}"/>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48" name="TextBox 47">
            <a:extLst>
              <a:ext uri="{FF2B5EF4-FFF2-40B4-BE49-F238E27FC236}">
                <a16:creationId xmlns:a16="http://schemas.microsoft.com/office/drawing/2014/main" id="{A3C48E90-D6B7-9B6A-268C-09022DB4F131}"/>
              </a:ext>
            </a:extLst>
          </p:cNvPr>
          <p:cNvSpPr txBox="1"/>
          <p:nvPr/>
        </p:nvSpPr>
        <p:spPr>
          <a:xfrm>
            <a:off x="8443584" y="444254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49" name="Rectangle 48">
            <a:extLst>
              <a:ext uri="{FF2B5EF4-FFF2-40B4-BE49-F238E27FC236}">
                <a16:creationId xmlns:a16="http://schemas.microsoft.com/office/drawing/2014/main" id="{E88AAAB5-9973-33FD-7641-8FEFEE63EF97}"/>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50" name="Rectangle 49">
            <a:extLst>
              <a:ext uri="{FF2B5EF4-FFF2-40B4-BE49-F238E27FC236}">
                <a16:creationId xmlns:a16="http://schemas.microsoft.com/office/drawing/2014/main" id="{E71BAE74-7CC7-FFB5-D877-FA52EA48AA53}"/>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51" name="Rectangle 50">
            <a:extLst>
              <a:ext uri="{FF2B5EF4-FFF2-40B4-BE49-F238E27FC236}">
                <a16:creationId xmlns:a16="http://schemas.microsoft.com/office/drawing/2014/main" id="{3CE786C0-7B76-B11E-157B-8E4092122A64}"/>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1 </a:t>
            </a:r>
          </a:p>
        </p:txBody>
      </p:sp>
      <p:cxnSp>
        <p:nvCxnSpPr>
          <p:cNvPr id="52" name="Straight Arrow Connector 51">
            <a:extLst>
              <a:ext uri="{FF2B5EF4-FFF2-40B4-BE49-F238E27FC236}">
                <a16:creationId xmlns:a16="http://schemas.microsoft.com/office/drawing/2014/main" id="{5FBE0BAF-04FF-5C90-7700-0880EDE31731}"/>
              </a:ext>
            </a:extLst>
          </p:cNvPr>
          <p:cNvCxnSpPr>
            <a:cxnSpLocks/>
            <a:endCxn id="48"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5142DDEC-DC4A-BEB1-CEDD-B16BCDCEFCE7}"/>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54" name="TextBox 53">
            <a:extLst>
              <a:ext uri="{FF2B5EF4-FFF2-40B4-BE49-F238E27FC236}">
                <a16:creationId xmlns:a16="http://schemas.microsoft.com/office/drawing/2014/main" id="{A09C996E-3BAF-E5F4-69E8-EBC28315347A}"/>
              </a:ext>
            </a:extLst>
          </p:cNvPr>
          <p:cNvSpPr txBox="1"/>
          <p:nvPr/>
        </p:nvSpPr>
        <p:spPr>
          <a:xfrm>
            <a:off x="8443584" y="483443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
        <p:nvSpPr>
          <p:cNvPr id="55" name="Rectangle 54">
            <a:extLst>
              <a:ext uri="{FF2B5EF4-FFF2-40B4-BE49-F238E27FC236}">
                <a16:creationId xmlns:a16="http://schemas.microsoft.com/office/drawing/2014/main" id="{E4B32964-39DE-AB37-93C3-DD92D221BE64}"/>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cxnSp>
        <p:nvCxnSpPr>
          <p:cNvPr id="56" name="Straight Arrow Connector 55">
            <a:extLst>
              <a:ext uri="{FF2B5EF4-FFF2-40B4-BE49-F238E27FC236}">
                <a16:creationId xmlns:a16="http://schemas.microsoft.com/office/drawing/2014/main" id="{C785E83B-340C-2AED-5FC7-F5AD9BBFC248}"/>
              </a:ext>
            </a:extLst>
          </p:cNvPr>
          <p:cNvCxnSpPr>
            <a:cxnSpLocks/>
            <a:endCxn id="55"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05998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erson standing on stage with a large projector screen&#10;&#10;Description automatically generated">
            <a:extLst>
              <a:ext uri="{FF2B5EF4-FFF2-40B4-BE49-F238E27FC236}">
                <a16:creationId xmlns:a16="http://schemas.microsoft.com/office/drawing/2014/main" id="{B1426A0E-56DF-1E07-F188-F9C876339132}"/>
              </a:ext>
            </a:extLst>
          </p:cNvPr>
          <p:cNvPicPr>
            <a:picLocks noChangeAspect="1"/>
          </p:cNvPicPr>
          <p:nvPr/>
        </p:nvPicPr>
        <p:blipFill rotWithShape="1">
          <a:blip r:embed="rId2"/>
          <a:srcRect l="3711" t="9091" r="31652"/>
          <a:stretch/>
        </p:blipFill>
        <p:spPr>
          <a:xfrm>
            <a:off x="3523488" y="10"/>
            <a:ext cx="8668512" cy="6857990"/>
          </a:xfrm>
          <a:prstGeom prst="rect">
            <a:avLst/>
          </a:prstGeom>
        </p:spPr>
      </p:pic>
      <p:sp>
        <p:nvSpPr>
          <p:cNvPr id="14" name="Rectangle 13">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129E5DB4-8EF0-2AD1-3FCA-041F30C66ED0}"/>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3400">
                <a:solidFill>
                  <a:schemeClr val="bg1"/>
                </a:solidFill>
              </a:rPr>
              <a:t>"When you think you're are finished with a journey, is often when you know where the journey actually begins. </a:t>
            </a:r>
          </a:p>
        </p:txBody>
      </p:sp>
      <p:sp>
        <p:nvSpPr>
          <p:cNvPr id="5" name="Text Placeholder 4">
            <a:extLst>
              <a:ext uri="{FF2B5EF4-FFF2-40B4-BE49-F238E27FC236}">
                <a16:creationId xmlns:a16="http://schemas.microsoft.com/office/drawing/2014/main" id="{FA886422-2274-40E9-A3C4-A6CAB524C439}"/>
              </a:ext>
            </a:extLst>
          </p:cNvPr>
          <p:cNvSpPr>
            <a:spLocks noGrp="1"/>
          </p:cNvSpPr>
          <p:nvPr>
            <p:ph type="body" idx="1"/>
          </p:nvPr>
        </p:nvSpPr>
        <p:spPr>
          <a:xfrm>
            <a:off x="477980" y="4872922"/>
            <a:ext cx="4023359" cy="1208141"/>
          </a:xfrm>
        </p:spPr>
        <p:txBody>
          <a:bodyPr vert="horz" lIns="91440" tIns="45720" rIns="91440" bIns="45720" rtlCol="0">
            <a:normAutofit/>
          </a:bodyPr>
          <a:lstStyle/>
          <a:p>
            <a:r>
              <a:rPr lang="en-US" sz="2000">
                <a:solidFill>
                  <a:schemeClr val="bg1"/>
                </a:solidFill>
              </a:rPr>
              <a:t>- Dr Chuck.</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34168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97C114-5FFE-E08B-9F7C-1EBAD0217E46}"/>
              </a:ext>
            </a:extLst>
          </p:cNvPr>
          <p:cNvSpPr txBox="1"/>
          <p:nvPr/>
        </p:nvSpPr>
        <p:spPr>
          <a:xfrm>
            <a:off x="178240" y="339383"/>
            <a:ext cx="11025914"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("Hello world") */</a:t>
            </a:r>
          </a:p>
          <a:p>
            <a:r>
              <a:rPr lang="en-US" sz="1600" b="1" dirty="0">
                <a:latin typeface="Courier New" panose="02070309020205020404" pitchFamily="49" charset="0"/>
                <a:cs typeface="Courier New" panose="02070309020205020404" pitchFamily="49" charset="0"/>
              </a:rPr>
              <a:t>void p1list_append(struct p1list* self, char *str)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Extend if necessary</a:t>
            </a: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("Extending from %d to %d\n",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(char **) </a:t>
            </a:r>
            <a:r>
              <a:rPr lang="en-US" sz="1600" b="1" dirty="0" err="1">
                <a:latin typeface="Courier New" panose="02070309020205020404" pitchFamily="49" charset="0"/>
                <a:cs typeface="Courier New" panose="02070309020205020404" pitchFamily="49" charset="0"/>
              </a:rPr>
              <a:t>realloc</a:t>
            </a:r>
            <a:r>
              <a:rPr lang="en-US" sz="1600" b="1" dirty="0">
                <a:latin typeface="Courier New" panose="02070309020205020404" pitchFamily="49" charset="0"/>
                <a:cs typeface="Courier New" panose="02070309020205020404" pitchFamily="49" charset="0"/>
              </a:rPr>
              <a:t>(self-&gt;items,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char *saved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(saved, str);</a:t>
            </a:r>
          </a:p>
          <a:p>
            <a:r>
              <a:rPr lang="en-US" sz="1600" b="1" dirty="0">
                <a:latin typeface="Courier New" panose="02070309020205020404" pitchFamily="49" charset="0"/>
                <a:cs typeface="Courier New" panose="02070309020205020404" pitchFamily="49" charset="0"/>
              </a:rPr>
              <a:t>    self-&gt;items[self-&gt;length] = saved;</a:t>
            </a: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8B12ABD6-1B0A-9665-F07B-F7CA70BB114B}"/>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4" name="TextBox 3">
            <a:extLst>
              <a:ext uri="{FF2B5EF4-FFF2-40B4-BE49-F238E27FC236}">
                <a16:creationId xmlns:a16="http://schemas.microsoft.com/office/drawing/2014/main" id="{C1481486-E3EB-6194-4565-170341536A57}"/>
              </a:ext>
            </a:extLst>
          </p:cNvPr>
          <p:cNvSpPr txBox="1"/>
          <p:nvPr/>
        </p:nvSpPr>
        <p:spPr>
          <a:xfrm>
            <a:off x="8443584" y="444254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5" name="Rectangle 4">
            <a:extLst>
              <a:ext uri="{FF2B5EF4-FFF2-40B4-BE49-F238E27FC236}">
                <a16:creationId xmlns:a16="http://schemas.microsoft.com/office/drawing/2014/main" id="{2C8824D8-2353-BE30-CB98-D7DC25275B7B}"/>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6" name="Rectangle 5">
            <a:extLst>
              <a:ext uri="{FF2B5EF4-FFF2-40B4-BE49-F238E27FC236}">
                <a16:creationId xmlns:a16="http://schemas.microsoft.com/office/drawing/2014/main" id="{231349CC-D32D-D1F6-60DC-BC00428C0DD3}"/>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9" name="Rectangle 8">
            <a:extLst>
              <a:ext uri="{FF2B5EF4-FFF2-40B4-BE49-F238E27FC236}">
                <a16:creationId xmlns:a16="http://schemas.microsoft.com/office/drawing/2014/main" id="{B56880AD-AFB3-38EE-37C0-3875446E5D95}"/>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0" name="Straight Arrow Connector 9">
            <a:extLst>
              <a:ext uri="{FF2B5EF4-FFF2-40B4-BE49-F238E27FC236}">
                <a16:creationId xmlns:a16="http://schemas.microsoft.com/office/drawing/2014/main" id="{D795147A-9705-8A53-9C69-CC92D1309666}"/>
              </a:ext>
            </a:extLst>
          </p:cNvPr>
          <p:cNvCxnSpPr>
            <a:cxnSpLocks/>
            <a:endCxn id="4"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69EB9002-B5E2-BF2C-CCA9-9A50FC343E82}"/>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12" name="TextBox 11">
            <a:extLst>
              <a:ext uri="{FF2B5EF4-FFF2-40B4-BE49-F238E27FC236}">
                <a16:creationId xmlns:a16="http://schemas.microsoft.com/office/drawing/2014/main" id="{23EB83A0-FF3D-3388-1353-BF803CC75EBC}"/>
              </a:ext>
            </a:extLst>
          </p:cNvPr>
          <p:cNvSpPr txBox="1"/>
          <p:nvPr/>
        </p:nvSpPr>
        <p:spPr>
          <a:xfrm>
            <a:off x="8443584" y="483443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
        <p:nvSpPr>
          <p:cNvPr id="13" name="Rectangle 12">
            <a:extLst>
              <a:ext uri="{FF2B5EF4-FFF2-40B4-BE49-F238E27FC236}">
                <a16:creationId xmlns:a16="http://schemas.microsoft.com/office/drawing/2014/main" id="{750F5A2F-AAA7-ECCC-AA63-D698A4ED89F5}"/>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cxnSp>
        <p:nvCxnSpPr>
          <p:cNvPr id="14" name="Straight Arrow Connector 13">
            <a:extLst>
              <a:ext uri="{FF2B5EF4-FFF2-40B4-BE49-F238E27FC236}">
                <a16:creationId xmlns:a16="http://schemas.microsoft.com/office/drawing/2014/main" id="{301D8C12-3ED9-12E6-0008-A30190E67DEB}"/>
              </a:ext>
            </a:extLst>
          </p:cNvPr>
          <p:cNvCxnSpPr>
            <a:cxnSpLocks/>
            <a:endCxn id="13"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DAD52637-1137-8125-8CFC-B0DAC5E82B69}"/>
              </a:ext>
            </a:extLst>
          </p:cNvPr>
          <p:cNvSpPr/>
          <p:nvPr/>
        </p:nvSpPr>
        <p:spPr>
          <a:xfrm>
            <a:off x="10688876" y="4898699"/>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cxnSp>
        <p:nvCxnSpPr>
          <p:cNvPr id="16" name="Straight Arrow Connector 15">
            <a:extLst>
              <a:ext uri="{FF2B5EF4-FFF2-40B4-BE49-F238E27FC236}">
                <a16:creationId xmlns:a16="http://schemas.microsoft.com/office/drawing/2014/main" id="{29702BE9-95E1-851D-8499-9B94A5E6B973}"/>
              </a:ext>
            </a:extLst>
          </p:cNvPr>
          <p:cNvCxnSpPr>
            <a:cxnSpLocks/>
            <a:endCxn id="15" idx="1"/>
          </p:cNvCxnSpPr>
          <p:nvPr/>
        </p:nvCxnSpPr>
        <p:spPr>
          <a:xfrm>
            <a:off x="9677302" y="5048169"/>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3403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C4ABF3EE-4D29-7281-C739-69AD498D2F51}"/>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41" name="TextBox 40">
            <a:extLst>
              <a:ext uri="{FF2B5EF4-FFF2-40B4-BE49-F238E27FC236}">
                <a16:creationId xmlns:a16="http://schemas.microsoft.com/office/drawing/2014/main" id="{EE63C7B1-FB4D-D473-3F51-BBF2B773808E}"/>
              </a:ext>
            </a:extLst>
          </p:cNvPr>
          <p:cNvSpPr txBox="1"/>
          <p:nvPr/>
        </p:nvSpPr>
        <p:spPr>
          <a:xfrm>
            <a:off x="8443584" y="444254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106" name="Rectangle 105">
            <a:extLst>
              <a:ext uri="{FF2B5EF4-FFF2-40B4-BE49-F238E27FC236}">
                <a16:creationId xmlns:a16="http://schemas.microsoft.com/office/drawing/2014/main" id="{586AE6A8-0ADB-3765-96B3-0A6276548159}"/>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3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385C594-2208-D3D5-B9A1-8695106318E7}"/>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8" name="TextBox 7">
            <a:extLst>
              <a:ext uri="{FF2B5EF4-FFF2-40B4-BE49-F238E27FC236}">
                <a16:creationId xmlns:a16="http://schemas.microsoft.com/office/drawing/2014/main" id="{062B745F-9EE7-AEEB-7390-0CEB7D96B094}"/>
              </a:ext>
            </a:extLst>
          </p:cNvPr>
          <p:cNvSpPr txBox="1"/>
          <p:nvPr/>
        </p:nvSpPr>
        <p:spPr>
          <a:xfrm>
            <a:off x="8443584" y="483443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
        <p:nvSpPr>
          <p:cNvPr id="24" name="Rectangle 23">
            <a:extLst>
              <a:ext uri="{FF2B5EF4-FFF2-40B4-BE49-F238E27FC236}">
                <a16:creationId xmlns:a16="http://schemas.microsoft.com/office/drawing/2014/main" id="{776E51FF-0C1A-DD3C-24DC-13813D0C3E76}"/>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cxnSp>
        <p:nvCxnSpPr>
          <p:cNvPr id="28" name="Straight Arrow Connector 27">
            <a:extLst>
              <a:ext uri="{FF2B5EF4-FFF2-40B4-BE49-F238E27FC236}">
                <a16:creationId xmlns:a16="http://schemas.microsoft.com/office/drawing/2014/main" id="{D9114717-2440-FCEE-BBD9-0CE3483A9234}"/>
              </a:ext>
            </a:extLst>
          </p:cNvPr>
          <p:cNvCxnSpPr>
            <a:cxnSpLocks/>
            <a:endCxn id="24"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B234BA8-2CC7-B393-4629-19773A763CD5}"/>
              </a:ext>
            </a:extLst>
          </p:cNvPr>
          <p:cNvSpPr/>
          <p:nvPr/>
        </p:nvSpPr>
        <p:spPr>
          <a:xfrm>
            <a:off x="10688876" y="4898699"/>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cxnSp>
        <p:nvCxnSpPr>
          <p:cNvPr id="32" name="Straight Arrow Connector 31">
            <a:extLst>
              <a:ext uri="{FF2B5EF4-FFF2-40B4-BE49-F238E27FC236}">
                <a16:creationId xmlns:a16="http://schemas.microsoft.com/office/drawing/2014/main" id="{305A9E81-F350-0BC1-35EC-7781E7C8C717}"/>
              </a:ext>
            </a:extLst>
          </p:cNvPr>
          <p:cNvCxnSpPr>
            <a:cxnSpLocks/>
            <a:endCxn id="31" idx="1"/>
          </p:cNvCxnSpPr>
          <p:nvPr/>
        </p:nvCxnSpPr>
        <p:spPr>
          <a:xfrm>
            <a:off x="9677302" y="5048169"/>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06E64F06-E827-D2DD-5790-5C356282B7E1}"/>
              </a:ext>
            </a:extLst>
          </p:cNvPr>
          <p:cNvSpPr/>
          <p:nvPr/>
        </p:nvSpPr>
        <p:spPr>
          <a:xfrm>
            <a:off x="9063072" y="5221557"/>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39" name="TextBox 38">
            <a:extLst>
              <a:ext uri="{FF2B5EF4-FFF2-40B4-BE49-F238E27FC236}">
                <a16:creationId xmlns:a16="http://schemas.microsoft.com/office/drawing/2014/main" id="{55850856-B54C-3C0B-D69D-05868A76625F}"/>
              </a:ext>
            </a:extLst>
          </p:cNvPr>
          <p:cNvSpPr txBox="1"/>
          <p:nvPr/>
        </p:nvSpPr>
        <p:spPr>
          <a:xfrm>
            <a:off x="8443584" y="522155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sp>
        <p:nvSpPr>
          <p:cNvPr id="40" name="Rectangle 39">
            <a:extLst>
              <a:ext uri="{FF2B5EF4-FFF2-40B4-BE49-F238E27FC236}">
                <a16:creationId xmlns:a16="http://schemas.microsoft.com/office/drawing/2014/main" id="{189CD0E1-884B-2763-18DF-E7CC7C379E0B}"/>
              </a:ext>
            </a:extLst>
          </p:cNvPr>
          <p:cNvSpPr/>
          <p:nvPr/>
        </p:nvSpPr>
        <p:spPr>
          <a:xfrm>
            <a:off x="9063072" y="5613444"/>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42" name="TextBox 41">
            <a:extLst>
              <a:ext uri="{FF2B5EF4-FFF2-40B4-BE49-F238E27FC236}">
                <a16:creationId xmlns:a16="http://schemas.microsoft.com/office/drawing/2014/main" id="{076D43D9-F51A-55E2-C4D2-E471FDFCCBDF}"/>
              </a:ext>
            </a:extLst>
          </p:cNvPr>
          <p:cNvSpPr txBox="1"/>
          <p:nvPr/>
        </p:nvSpPr>
        <p:spPr>
          <a:xfrm>
            <a:off x="8443584" y="56134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sp>
        <p:nvSpPr>
          <p:cNvPr id="43" name="Rectangle 42">
            <a:extLst>
              <a:ext uri="{FF2B5EF4-FFF2-40B4-BE49-F238E27FC236}">
                <a16:creationId xmlns:a16="http://schemas.microsoft.com/office/drawing/2014/main" id="{FD847140-A264-F228-C5B1-566E0782DE1F}"/>
              </a:ext>
            </a:extLst>
          </p:cNvPr>
          <p:cNvSpPr/>
          <p:nvPr/>
        </p:nvSpPr>
        <p:spPr>
          <a:xfrm>
            <a:off x="10688876" y="5291501"/>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fun</a:t>
            </a:r>
          </a:p>
        </p:txBody>
      </p:sp>
      <p:cxnSp>
        <p:nvCxnSpPr>
          <p:cNvPr id="44" name="Straight Arrow Connector 43">
            <a:extLst>
              <a:ext uri="{FF2B5EF4-FFF2-40B4-BE49-F238E27FC236}">
                <a16:creationId xmlns:a16="http://schemas.microsoft.com/office/drawing/2014/main" id="{1986729D-742D-4645-84B9-8406B491420F}"/>
              </a:ext>
            </a:extLst>
          </p:cNvPr>
          <p:cNvCxnSpPr>
            <a:cxnSpLocks/>
            <a:endCxn id="43" idx="1"/>
          </p:cNvCxnSpPr>
          <p:nvPr/>
        </p:nvCxnSpPr>
        <p:spPr>
          <a:xfrm>
            <a:off x="9677302" y="5440971"/>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50050DFD-2C2A-28BF-39D8-A83CC388C795}"/>
              </a:ext>
            </a:extLst>
          </p:cNvPr>
          <p:cNvSpPr txBox="1"/>
          <p:nvPr/>
        </p:nvSpPr>
        <p:spPr>
          <a:xfrm>
            <a:off x="178240" y="339383"/>
            <a:ext cx="11025914"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("Hello world") */</a:t>
            </a:r>
          </a:p>
          <a:p>
            <a:r>
              <a:rPr lang="en-US" sz="1600" b="1" dirty="0">
                <a:latin typeface="Courier New" panose="02070309020205020404" pitchFamily="49" charset="0"/>
                <a:cs typeface="Courier New" panose="02070309020205020404" pitchFamily="49" charset="0"/>
              </a:rPr>
              <a:t>void p1list_append(struct p1list* self, char *str)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Extend if necessary</a:t>
            </a: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("Extending from %d to %d\n",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(char **) </a:t>
            </a:r>
            <a:r>
              <a:rPr lang="en-US" sz="1600" b="1" dirty="0" err="1">
                <a:latin typeface="Courier New" panose="02070309020205020404" pitchFamily="49" charset="0"/>
                <a:cs typeface="Courier New" panose="02070309020205020404" pitchFamily="49" charset="0"/>
              </a:rPr>
              <a:t>realloc</a:t>
            </a:r>
            <a:r>
              <a:rPr lang="en-US" sz="1600" b="1" dirty="0">
                <a:latin typeface="Courier New" panose="02070309020205020404" pitchFamily="49" charset="0"/>
                <a:cs typeface="Courier New" panose="02070309020205020404" pitchFamily="49" charset="0"/>
              </a:rPr>
              <a:t>(self-&gt;items,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(char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char *saved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(saved, str);</a:t>
            </a:r>
          </a:p>
          <a:p>
            <a:r>
              <a:rPr lang="en-US" sz="1600" b="1" dirty="0">
                <a:latin typeface="Courier New" panose="02070309020205020404" pitchFamily="49" charset="0"/>
                <a:cs typeface="Courier New" panose="02070309020205020404" pitchFamily="49" charset="0"/>
              </a:rPr>
              <a:t>    self-&gt;items[self-&gt;length] = saved;</a:t>
            </a: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6549172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C4ABF3EE-4D29-7281-C739-69AD498D2F51}"/>
              </a:ext>
            </a:extLst>
          </p:cNvPr>
          <p:cNvSpPr/>
          <p:nvPr/>
        </p:nvSpPr>
        <p:spPr>
          <a:xfrm>
            <a:off x="9063072" y="444254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41" name="TextBox 40">
            <a:extLst>
              <a:ext uri="{FF2B5EF4-FFF2-40B4-BE49-F238E27FC236}">
                <a16:creationId xmlns:a16="http://schemas.microsoft.com/office/drawing/2014/main" id="{EE63C7B1-FB4D-D473-3F51-BBF2B773808E}"/>
              </a:ext>
            </a:extLst>
          </p:cNvPr>
          <p:cNvSpPr txBox="1"/>
          <p:nvPr/>
        </p:nvSpPr>
        <p:spPr>
          <a:xfrm>
            <a:off x="8443584" y="444254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106" name="Rectangle 105">
            <a:extLst>
              <a:ext uri="{FF2B5EF4-FFF2-40B4-BE49-F238E27FC236}">
                <a16:creationId xmlns:a16="http://schemas.microsoft.com/office/drawing/2014/main" id="{586AE6A8-0ADB-3765-96B3-0A6276548159}"/>
              </a:ext>
            </a:extLst>
          </p:cNvPr>
          <p:cNvSpPr/>
          <p:nvPr/>
        </p:nvSpPr>
        <p:spPr>
          <a:xfrm>
            <a:off x="5734632" y="444255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5734632" y="522632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5734632" y="483443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3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7208817" y="4627214"/>
            <a:ext cx="1234767" cy="74585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385C594-2208-D3D5-B9A1-8695106318E7}"/>
              </a:ext>
            </a:extLst>
          </p:cNvPr>
          <p:cNvSpPr/>
          <p:nvPr/>
        </p:nvSpPr>
        <p:spPr>
          <a:xfrm>
            <a:off x="9063072" y="483443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8" name="TextBox 7">
            <a:extLst>
              <a:ext uri="{FF2B5EF4-FFF2-40B4-BE49-F238E27FC236}">
                <a16:creationId xmlns:a16="http://schemas.microsoft.com/office/drawing/2014/main" id="{062B745F-9EE7-AEEB-7390-0CEB7D96B094}"/>
              </a:ext>
            </a:extLst>
          </p:cNvPr>
          <p:cNvSpPr txBox="1"/>
          <p:nvPr/>
        </p:nvSpPr>
        <p:spPr>
          <a:xfrm>
            <a:off x="8443584" y="483443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
        <p:nvSpPr>
          <p:cNvPr id="24" name="Rectangle 23">
            <a:extLst>
              <a:ext uri="{FF2B5EF4-FFF2-40B4-BE49-F238E27FC236}">
                <a16:creationId xmlns:a16="http://schemas.microsoft.com/office/drawing/2014/main" id="{776E51FF-0C1A-DD3C-24DC-13813D0C3E76}"/>
              </a:ext>
            </a:extLst>
          </p:cNvPr>
          <p:cNvSpPr/>
          <p:nvPr/>
        </p:nvSpPr>
        <p:spPr>
          <a:xfrm>
            <a:off x="10688876" y="4505897"/>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cxnSp>
        <p:nvCxnSpPr>
          <p:cNvPr id="28" name="Straight Arrow Connector 27">
            <a:extLst>
              <a:ext uri="{FF2B5EF4-FFF2-40B4-BE49-F238E27FC236}">
                <a16:creationId xmlns:a16="http://schemas.microsoft.com/office/drawing/2014/main" id="{D9114717-2440-FCEE-BBD9-0CE3483A9234}"/>
              </a:ext>
            </a:extLst>
          </p:cNvPr>
          <p:cNvCxnSpPr>
            <a:cxnSpLocks/>
            <a:endCxn id="24" idx="1"/>
          </p:cNvCxnSpPr>
          <p:nvPr/>
        </p:nvCxnSpPr>
        <p:spPr>
          <a:xfrm>
            <a:off x="9627731" y="4655367"/>
            <a:ext cx="1061145"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B234BA8-2CC7-B393-4629-19773A763CD5}"/>
              </a:ext>
            </a:extLst>
          </p:cNvPr>
          <p:cNvSpPr/>
          <p:nvPr/>
        </p:nvSpPr>
        <p:spPr>
          <a:xfrm>
            <a:off x="10688876" y="4898699"/>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cxnSp>
        <p:nvCxnSpPr>
          <p:cNvPr id="32" name="Straight Arrow Connector 31">
            <a:extLst>
              <a:ext uri="{FF2B5EF4-FFF2-40B4-BE49-F238E27FC236}">
                <a16:creationId xmlns:a16="http://schemas.microsoft.com/office/drawing/2014/main" id="{305A9E81-F350-0BC1-35EC-7781E7C8C717}"/>
              </a:ext>
            </a:extLst>
          </p:cNvPr>
          <p:cNvCxnSpPr>
            <a:cxnSpLocks/>
            <a:endCxn id="31" idx="1"/>
          </p:cNvCxnSpPr>
          <p:nvPr/>
        </p:nvCxnSpPr>
        <p:spPr>
          <a:xfrm>
            <a:off x="9677302" y="5048169"/>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06E64F06-E827-D2DD-5790-5C356282B7E1}"/>
              </a:ext>
            </a:extLst>
          </p:cNvPr>
          <p:cNvSpPr/>
          <p:nvPr/>
        </p:nvSpPr>
        <p:spPr>
          <a:xfrm>
            <a:off x="9063072" y="5221557"/>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   </a:t>
            </a:r>
          </a:p>
        </p:txBody>
      </p:sp>
      <p:sp>
        <p:nvSpPr>
          <p:cNvPr id="39" name="TextBox 38">
            <a:extLst>
              <a:ext uri="{FF2B5EF4-FFF2-40B4-BE49-F238E27FC236}">
                <a16:creationId xmlns:a16="http://schemas.microsoft.com/office/drawing/2014/main" id="{55850856-B54C-3C0B-D69D-05868A76625F}"/>
              </a:ext>
            </a:extLst>
          </p:cNvPr>
          <p:cNvSpPr txBox="1"/>
          <p:nvPr/>
        </p:nvSpPr>
        <p:spPr>
          <a:xfrm>
            <a:off x="8443584" y="522155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sp>
        <p:nvSpPr>
          <p:cNvPr id="40" name="Rectangle 39">
            <a:extLst>
              <a:ext uri="{FF2B5EF4-FFF2-40B4-BE49-F238E27FC236}">
                <a16:creationId xmlns:a16="http://schemas.microsoft.com/office/drawing/2014/main" id="{189CD0E1-884B-2763-18DF-E7CC7C379E0B}"/>
              </a:ext>
            </a:extLst>
          </p:cNvPr>
          <p:cNvSpPr/>
          <p:nvPr/>
        </p:nvSpPr>
        <p:spPr>
          <a:xfrm>
            <a:off x="9063072" y="5613444"/>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42" name="TextBox 41">
            <a:extLst>
              <a:ext uri="{FF2B5EF4-FFF2-40B4-BE49-F238E27FC236}">
                <a16:creationId xmlns:a16="http://schemas.microsoft.com/office/drawing/2014/main" id="{076D43D9-F51A-55E2-C4D2-E471FDFCCBDF}"/>
              </a:ext>
            </a:extLst>
          </p:cNvPr>
          <p:cNvSpPr txBox="1"/>
          <p:nvPr/>
        </p:nvSpPr>
        <p:spPr>
          <a:xfrm>
            <a:off x="8443584" y="56134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sp>
        <p:nvSpPr>
          <p:cNvPr id="43" name="Rectangle 42">
            <a:extLst>
              <a:ext uri="{FF2B5EF4-FFF2-40B4-BE49-F238E27FC236}">
                <a16:creationId xmlns:a16="http://schemas.microsoft.com/office/drawing/2014/main" id="{FD847140-A264-F228-C5B1-566E0782DE1F}"/>
              </a:ext>
            </a:extLst>
          </p:cNvPr>
          <p:cNvSpPr/>
          <p:nvPr/>
        </p:nvSpPr>
        <p:spPr>
          <a:xfrm>
            <a:off x="10688876" y="5291501"/>
            <a:ext cx="776610" cy="29893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fun</a:t>
            </a:r>
          </a:p>
        </p:txBody>
      </p:sp>
      <p:cxnSp>
        <p:nvCxnSpPr>
          <p:cNvPr id="44" name="Straight Arrow Connector 43">
            <a:extLst>
              <a:ext uri="{FF2B5EF4-FFF2-40B4-BE49-F238E27FC236}">
                <a16:creationId xmlns:a16="http://schemas.microsoft.com/office/drawing/2014/main" id="{1986729D-742D-4645-84B9-8406B491420F}"/>
              </a:ext>
            </a:extLst>
          </p:cNvPr>
          <p:cNvCxnSpPr>
            <a:cxnSpLocks/>
            <a:endCxn id="43" idx="1"/>
          </p:cNvCxnSpPr>
          <p:nvPr/>
        </p:nvCxnSpPr>
        <p:spPr>
          <a:xfrm>
            <a:off x="9677302" y="5440971"/>
            <a:ext cx="101157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56D1398E-5251-24D2-4387-F73F94D33E7C}"/>
              </a:ext>
            </a:extLst>
          </p:cNvPr>
          <p:cNvSpPr/>
          <p:nvPr/>
        </p:nvSpPr>
        <p:spPr>
          <a:xfrm>
            <a:off x="2753106" y="4824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4" name="Rectangle 3">
            <a:extLst>
              <a:ext uri="{FF2B5EF4-FFF2-40B4-BE49-F238E27FC236}">
                <a16:creationId xmlns:a16="http://schemas.microsoft.com/office/drawing/2014/main" id="{211B195A-263D-64AF-EB0E-AF157080B249}"/>
              </a:ext>
            </a:extLst>
          </p:cNvPr>
          <p:cNvSpPr/>
          <p:nvPr/>
        </p:nvSpPr>
        <p:spPr>
          <a:xfrm>
            <a:off x="2753106" y="874338"/>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p>
        </p:txBody>
      </p:sp>
      <p:sp>
        <p:nvSpPr>
          <p:cNvPr id="5" name="Rectangle 4">
            <a:extLst>
              <a:ext uri="{FF2B5EF4-FFF2-40B4-BE49-F238E27FC236}">
                <a16:creationId xmlns:a16="http://schemas.microsoft.com/office/drawing/2014/main" id="{908F76ED-11DC-9989-735B-E93E694CE090}"/>
              </a:ext>
            </a:extLst>
          </p:cNvPr>
          <p:cNvSpPr/>
          <p:nvPr/>
        </p:nvSpPr>
        <p:spPr>
          <a:xfrm>
            <a:off x="2753106" y="1811607"/>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6" name="Rectangle 5">
            <a:extLst>
              <a:ext uri="{FF2B5EF4-FFF2-40B4-BE49-F238E27FC236}">
                <a16:creationId xmlns:a16="http://schemas.microsoft.com/office/drawing/2014/main" id="{C761546D-96BA-27C3-2436-AA9ECD3E89E6}"/>
              </a:ext>
            </a:extLst>
          </p:cNvPr>
          <p:cNvSpPr/>
          <p:nvPr/>
        </p:nvSpPr>
        <p:spPr>
          <a:xfrm>
            <a:off x="2753106" y="2203493"/>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p>
        </p:txBody>
      </p:sp>
      <p:sp>
        <p:nvSpPr>
          <p:cNvPr id="9" name="Rectangle 8">
            <a:extLst>
              <a:ext uri="{FF2B5EF4-FFF2-40B4-BE49-F238E27FC236}">
                <a16:creationId xmlns:a16="http://schemas.microsoft.com/office/drawing/2014/main" id="{212F9C91-5D18-E7BE-7547-F4E3A48DBD19}"/>
              </a:ext>
            </a:extLst>
          </p:cNvPr>
          <p:cNvSpPr/>
          <p:nvPr/>
        </p:nvSpPr>
        <p:spPr>
          <a:xfrm>
            <a:off x="2753106" y="31218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10" name="Rectangle 9">
            <a:extLst>
              <a:ext uri="{FF2B5EF4-FFF2-40B4-BE49-F238E27FC236}">
                <a16:creationId xmlns:a16="http://schemas.microsoft.com/office/drawing/2014/main" id="{0F4252F6-045E-956B-E130-2DCF5E05B7DB}"/>
              </a:ext>
            </a:extLst>
          </p:cNvPr>
          <p:cNvSpPr/>
          <p:nvPr/>
        </p:nvSpPr>
        <p:spPr>
          <a:xfrm>
            <a:off x="2753106" y="35137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sp>
        <p:nvSpPr>
          <p:cNvPr id="11" name="Rectangle 10">
            <a:extLst>
              <a:ext uri="{FF2B5EF4-FFF2-40B4-BE49-F238E27FC236}">
                <a16:creationId xmlns:a16="http://schemas.microsoft.com/office/drawing/2014/main" id="{163CB0DE-6B66-339E-5BB9-8C8CA41ED146}"/>
              </a:ext>
            </a:extLst>
          </p:cNvPr>
          <p:cNvSpPr/>
          <p:nvPr/>
        </p:nvSpPr>
        <p:spPr>
          <a:xfrm>
            <a:off x="4958022" y="1837261"/>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sp>
        <p:nvSpPr>
          <p:cNvPr id="12" name="Rectangle 11">
            <a:extLst>
              <a:ext uri="{FF2B5EF4-FFF2-40B4-BE49-F238E27FC236}">
                <a16:creationId xmlns:a16="http://schemas.microsoft.com/office/drawing/2014/main" id="{B69DD6DE-200C-4F71-ABC3-A98503808FC0}"/>
              </a:ext>
            </a:extLst>
          </p:cNvPr>
          <p:cNvSpPr/>
          <p:nvPr/>
        </p:nvSpPr>
        <p:spPr>
          <a:xfrm>
            <a:off x="4958022" y="507204"/>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sp>
        <p:nvSpPr>
          <p:cNvPr id="13" name="Rectangle 12">
            <a:extLst>
              <a:ext uri="{FF2B5EF4-FFF2-40B4-BE49-F238E27FC236}">
                <a16:creationId xmlns:a16="http://schemas.microsoft.com/office/drawing/2014/main" id="{835B7E19-21F6-CB2E-E263-CED5D728B543}"/>
              </a:ext>
            </a:extLst>
          </p:cNvPr>
          <p:cNvSpPr/>
          <p:nvPr/>
        </p:nvSpPr>
        <p:spPr>
          <a:xfrm>
            <a:off x="4958022" y="313790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Fun</a:t>
            </a:r>
          </a:p>
        </p:txBody>
      </p:sp>
      <p:sp>
        <p:nvSpPr>
          <p:cNvPr id="14" name="Rectangle 13">
            <a:extLst>
              <a:ext uri="{FF2B5EF4-FFF2-40B4-BE49-F238E27FC236}">
                <a16:creationId xmlns:a16="http://schemas.microsoft.com/office/drawing/2014/main" id="{1B191BBE-4189-6116-BE5A-A464836CF09C}"/>
              </a:ext>
            </a:extLst>
          </p:cNvPr>
          <p:cNvSpPr/>
          <p:nvPr/>
        </p:nvSpPr>
        <p:spPr>
          <a:xfrm>
            <a:off x="405786" y="282858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    </a:t>
            </a:r>
          </a:p>
        </p:txBody>
      </p:sp>
      <p:sp>
        <p:nvSpPr>
          <p:cNvPr id="15" name="Rectangle 14">
            <a:extLst>
              <a:ext uri="{FF2B5EF4-FFF2-40B4-BE49-F238E27FC236}">
                <a16:creationId xmlns:a16="http://schemas.microsoft.com/office/drawing/2014/main" id="{B4EE7FF6-B81A-B38A-AAA5-C8F67DCFBA28}"/>
              </a:ext>
            </a:extLst>
          </p:cNvPr>
          <p:cNvSpPr/>
          <p:nvPr/>
        </p:nvSpPr>
        <p:spPr>
          <a:xfrm>
            <a:off x="405786" y="361236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3</a:t>
            </a:r>
          </a:p>
        </p:txBody>
      </p:sp>
      <p:sp>
        <p:nvSpPr>
          <p:cNvPr id="16" name="Rectangle 15">
            <a:extLst>
              <a:ext uri="{FF2B5EF4-FFF2-40B4-BE49-F238E27FC236}">
                <a16:creationId xmlns:a16="http://schemas.microsoft.com/office/drawing/2014/main" id="{E43FBD1B-3D4F-0AB4-638C-20BF4766A347}"/>
              </a:ext>
            </a:extLst>
          </p:cNvPr>
          <p:cNvSpPr/>
          <p:nvPr/>
        </p:nvSpPr>
        <p:spPr>
          <a:xfrm>
            <a:off x="405786" y="322047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tail:    </a:t>
            </a:r>
          </a:p>
        </p:txBody>
      </p:sp>
      <p:cxnSp>
        <p:nvCxnSpPr>
          <p:cNvPr id="17" name="Curved Connector 16">
            <a:extLst>
              <a:ext uri="{FF2B5EF4-FFF2-40B4-BE49-F238E27FC236}">
                <a16:creationId xmlns:a16="http://schemas.microsoft.com/office/drawing/2014/main" id="{49A19D06-EEC8-721E-AE02-A778C4C2CEC2}"/>
              </a:ext>
            </a:extLst>
          </p:cNvPr>
          <p:cNvCxnSpPr>
            <a:cxnSpLocks/>
            <a:endCxn id="3" idx="1"/>
          </p:cNvCxnSpPr>
          <p:nvPr/>
        </p:nvCxnSpPr>
        <p:spPr>
          <a:xfrm rot="5400000" flipH="1" flipV="1">
            <a:off x="1085068" y="1390869"/>
            <a:ext cx="2380512" cy="955564"/>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a:extLst>
              <a:ext uri="{FF2B5EF4-FFF2-40B4-BE49-F238E27FC236}">
                <a16:creationId xmlns:a16="http://schemas.microsoft.com/office/drawing/2014/main" id="{7FD7442B-1056-08A5-136C-3C8BD14A7E95}"/>
              </a:ext>
            </a:extLst>
          </p:cNvPr>
          <p:cNvCxnSpPr>
            <a:cxnSpLocks/>
            <a:endCxn id="5" idx="0"/>
          </p:cNvCxnSpPr>
          <p:nvPr/>
        </p:nvCxnSpPr>
        <p:spPr>
          <a:xfrm rot="5400000">
            <a:off x="3250607" y="1252686"/>
            <a:ext cx="777684" cy="340158"/>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urved Connector 18">
            <a:extLst>
              <a:ext uri="{FF2B5EF4-FFF2-40B4-BE49-F238E27FC236}">
                <a16:creationId xmlns:a16="http://schemas.microsoft.com/office/drawing/2014/main" id="{D6B8CFCD-89E1-3D15-7DBA-8DED15A453B5}"/>
              </a:ext>
            </a:extLst>
          </p:cNvPr>
          <p:cNvCxnSpPr>
            <a:cxnSpLocks/>
            <a:endCxn id="9" idx="0"/>
          </p:cNvCxnSpPr>
          <p:nvPr/>
        </p:nvCxnSpPr>
        <p:spPr>
          <a:xfrm rot="5400000">
            <a:off x="3267516" y="2579854"/>
            <a:ext cx="743866" cy="34015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urved Connector 19">
            <a:extLst>
              <a:ext uri="{FF2B5EF4-FFF2-40B4-BE49-F238E27FC236}">
                <a16:creationId xmlns:a16="http://schemas.microsoft.com/office/drawing/2014/main" id="{2A12BB05-961A-263F-FD36-0C4401BC63D0}"/>
              </a:ext>
            </a:extLst>
          </p:cNvPr>
          <p:cNvCxnSpPr>
            <a:cxnSpLocks/>
            <a:endCxn id="12" idx="1"/>
          </p:cNvCxnSpPr>
          <p:nvPr/>
        </p:nvCxnSpPr>
        <p:spPr>
          <a:xfrm>
            <a:off x="3896877" y="671251"/>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2457630B-2E02-D1BE-2024-52C567588433}"/>
              </a:ext>
            </a:extLst>
          </p:cNvPr>
          <p:cNvCxnSpPr>
            <a:cxnSpLocks/>
            <a:endCxn id="11" idx="1"/>
          </p:cNvCxnSpPr>
          <p:nvPr/>
        </p:nvCxnSpPr>
        <p:spPr>
          <a:xfrm>
            <a:off x="3877194" y="2007056"/>
            <a:ext cx="1080828" cy="1377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urved Connector 21">
            <a:extLst>
              <a:ext uri="{FF2B5EF4-FFF2-40B4-BE49-F238E27FC236}">
                <a16:creationId xmlns:a16="http://schemas.microsoft.com/office/drawing/2014/main" id="{C3820E75-5210-B2B3-14C3-5CB37D511983}"/>
              </a:ext>
            </a:extLst>
          </p:cNvPr>
          <p:cNvCxnSpPr>
            <a:cxnSpLocks/>
            <a:endCxn id="13" idx="1"/>
          </p:cNvCxnSpPr>
          <p:nvPr/>
        </p:nvCxnSpPr>
        <p:spPr>
          <a:xfrm>
            <a:off x="3896877" y="3313454"/>
            <a:ext cx="1061145" cy="80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urved Connector 22">
            <a:extLst>
              <a:ext uri="{FF2B5EF4-FFF2-40B4-BE49-F238E27FC236}">
                <a16:creationId xmlns:a16="http://schemas.microsoft.com/office/drawing/2014/main" id="{C912F02B-42A2-919C-9EDF-084116D1F1BE}"/>
              </a:ext>
            </a:extLst>
          </p:cNvPr>
          <p:cNvCxnSpPr>
            <a:cxnSpLocks/>
            <a:endCxn id="9" idx="1"/>
          </p:cNvCxnSpPr>
          <p:nvPr/>
        </p:nvCxnSpPr>
        <p:spPr>
          <a:xfrm flipV="1">
            <a:off x="1797542" y="3317809"/>
            <a:ext cx="955564" cy="16838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61977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0050DFD-2C2A-28BF-39D8-A83CC388C795}"/>
              </a:ext>
            </a:extLst>
          </p:cNvPr>
          <p:cNvSpPr txBox="1"/>
          <p:nvPr/>
        </p:nvSpPr>
        <p:spPr>
          <a:xfrm>
            <a:off x="178240" y="339383"/>
            <a:ext cx="11025914" cy="3554819"/>
          </a:xfrm>
          <a:prstGeom prst="rect">
            <a:avLst/>
          </a:prstGeom>
          <a:noFill/>
        </p:spPr>
        <p:txBody>
          <a:bodyPr wrap="square">
            <a:spAutoFit/>
          </a:bodyPr>
          <a:lstStyle/>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lst.append</a:t>
            </a:r>
            <a:r>
              <a:rPr lang="en-US" sz="1500" b="1" dirty="0">
                <a:latin typeface="Courier New" panose="02070309020205020404" pitchFamily="49" charset="0"/>
                <a:cs typeface="Courier New" panose="02070309020205020404" pitchFamily="49" charset="0"/>
              </a:rPr>
              <a:t>("Hello world") */</a:t>
            </a:r>
          </a:p>
          <a:p>
            <a:r>
              <a:rPr lang="en-US" sz="1500" b="1" dirty="0">
                <a:latin typeface="Courier New" panose="02070309020205020404" pitchFamily="49" charset="0"/>
                <a:cs typeface="Courier New" panose="02070309020205020404" pitchFamily="49" charset="0"/>
              </a:rPr>
              <a:t>void p1list_append(struct p1list* self, char *str) {</a:t>
            </a:r>
          </a:p>
          <a:p>
            <a:endParaRPr lang="en-US" sz="1500" b="1" dirty="0">
              <a:latin typeface="Courier New" panose="02070309020205020404" pitchFamily="49" charset="0"/>
              <a:cs typeface="Courier New" panose="02070309020205020404" pitchFamily="49" charset="0"/>
            </a:endParaRPr>
          </a:p>
          <a:p>
            <a:r>
              <a:rPr lang="en-US" sz="1500" b="1" dirty="0">
                <a:latin typeface="Courier New" panose="02070309020205020404" pitchFamily="49" charset="0"/>
                <a:cs typeface="Courier New" panose="02070309020205020404" pitchFamily="49" charset="0"/>
              </a:rPr>
              <a:t>    // Extend if necessary</a:t>
            </a:r>
          </a:p>
          <a:p>
            <a:r>
              <a:rPr lang="en-US" sz="1500" b="1" dirty="0">
                <a:latin typeface="Courier New" panose="02070309020205020404" pitchFamily="49" charset="0"/>
                <a:cs typeface="Courier New" panose="02070309020205020404" pitchFamily="49" charset="0"/>
              </a:rPr>
              <a:t>    if ( self-&gt;length &gt;=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a:t>
            </a:r>
          </a:p>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printf</a:t>
            </a:r>
            <a:r>
              <a:rPr lang="en-US" sz="1500" b="1" dirty="0">
                <a:latin typeface="Courier New" panose="02070309020205020404" pitchFamily="49" charset="0"/>
                <a:cs typeface="Courier New" panose="02070309020205020404" pitchFamily="49" charset="0"/>
              </a:rPr>
              <a:t>("Extending from %d to %d\n",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+ 2);</a:t>
            </a:r>
          </a:p>
          <a:p>
            <a:r>
              <a:rPr lang="en-US" sz="1500" b="1" dirty="0">
                <a:latin typeface="Courier New" panose="02070309020205020404" pitchFamily="49" charset="0"/>
                <a:cs typeface="Courier New" panose="02070309020205020404" pitchFamily="49" charset="0"/>
              </a:rPr>
              <a:t>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+ 2;</a:t>
            </a:r>
          </a:p>
          <a:p>
            <a:r>
              <a:rPr lang="en-US" sz="1500" b="1" dirty="0">
                <a:latin typeface="Courier New" panose="02070309020205020404" pitchFamily="49" charset="0"/>
                <a:cs typeface="Courier New" panose="02070309020205020404" pitchFamily="49" charset="0"/>
              </a:rPr>
              <a:t>        self-&gt;items = (char **) </a:t>
            </a:r>
            <a:r>
              <a:rPr lang="en-US" sz="1500" b="1" dirty="0" err="1">
                <a:latin typeface="Courier New" panose="02070309020205020404" pitchFamily="49" charset="0"/>
                <a:cs typeface="Courier New" panose="02070309020205020404" pitchFamily="49" charset="0"/>
              </a:rPr>
              <a:t>realloc</a:t>
            </a:r>
            <a:r>
              <a:rPr lang="en-US" sz="1500" b="1" dirty="0">
                <a:latin typeface="Courier New" panose="02070309020205020404" pitchFamily="49" charset="0"/>
                <a:cs typeface="Courier New" panose="02070309020205020404" pitchFamily="49" charset="0"/>
              </a:rPr>
              <a:t>(self-&gt;items, (self-&gt;</a:t>
            </a:r>
            <a:r>
              <a:rPr lang="en-US" sz="1500" b="1" dirty="0" err="1">
                <a:latin typeface="Courier New" panose="02070309020205020404" pitchFamily="49" charset="0"/>
                <a:cs typeface="Courier New" panose="02070309020205020404" pitchFamily="49" charset="0"/>
              </a:rPr>
              <a:t>alloc</a:t>
            </a:r>
            <a:r>
              <a:rPr lang="en-US" sz="1500" b="1" dirty="0">
                <a:latin typeface="Courier New" panose="02070309020205020404" pitchFamily="49" charset="0"/>
                <a:cs typeface="Courier New" panose="02070309020205020404" pitchFamily="49" charset="0"/>
              </a:rPr>
              <a:t> * </a:t>
            </a:r>
            <a:r>
              <a:rPr lang="en-US" sz="1500" b="1" dirty="0" err="1">
                <a:latin typeface="Courier New" panose="02070309020205020404" pitchFamily="49" charset="0"/>
                <a:cs typeface="Courier New" panose="02070309020205020404" pitchFamily="49" charset="0"/>
              </a:rPr>
              <a:t>sizeof</a:t>
            </a:r>
            <a:r>
              <a:rPr lang="en-US" sz="1500" b="1" dirty="0">
                <a:latin typeface="Courier New" panose="02070309020205020404" pitchFamily="49" charset="0"/>
                <a:cs typeface="Courier New" panose="02070309020205020404" pitchFamily="49" charset="0"/>
              </a:rPr>
              <a:t>(char *)));</a:t>
            </a:r>
          </a:p>
          <a:p>
            <a:r>
              <a:rPr lang="en-US" sz="1500" b="1" dirty="0">
                <a:latin typeface="Courier New" panose="02070309020205020404" pitchFamily="49" charset="0"/>
                <a:cs typeface="Courier New" panose="02070309020205020404" pitchFamily="49" charset="0"/>
              </a:rPr>
              <a:t>    }</a:t>
            </a:r>
          </a:p>
          <a:p>
            <a:endParaRPr lang="en-US" sz="1500" b="1" dirty="0">
              <a:latin typeface="Courier New" panose="02070309020205020404" pitchFamily="49" charset="0"/>
              <a:cs typeface="Courier New" panose="02070309020205020404" pitchFamily="49" charset="0"/>
            </a:endParaRPr>
          </a:p>
          <a:p>
            <a:r>
              <a:rPr lang="en-US" sz="1500" b="1" dirty="0">
                <a:latin typeface="Courier New" panose="02070309020205020404" pitchFamily="49" charset="0"/>
                <a:cs typeface="Courier New" panose="02070309020205020404" pitchFamily="49" charset="0"/>
              </a:rPr>
              <a:t>    char *saved = malloc(</a:t>
            </a:r>
            <a:r>
              <a:rPr lang="en-US" sz="1500" b="1" dirty="0" err="1">
                <a:latin typeface="Courier New" panose="02070309020205020404" pitchFamily="49" charset="0"/>
                <a:cs typeface="Courier New" panose="02070309020205020404" pitchFamily="49" charset="0"/>
              </a:rPr>
              <a:t>strlen</a:t>
            </a:r>
            <a:r>
              <a:rPr lang="en-US" sz="1500" b="1" dirty="0">
                <a:latin typeface="Courier New" panose="02070309020205020404" pitchFamily="49" charset="0"/>
                <a:cs typeface="Courier New" panose="02070309020205020404" pitchFamily="49" charset="0"/>
              </a:rPr>
              <a:t>(str)+1);</a:t>
            </a:r>
          </a:p>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strcpy</a:t>
            </a:r>
            <a:r>
              <a:rPr lang="en-US" sz="1500" b="1" dirty="0">
                <a:latin typeface="Courier New" panose="02070309020205020404" pitchFamily="49" charset="0"/>
                <a:cs typeface="Courier New" panose="02070309020205020404" pitchFamily="49" charset="0"/>
              </a:rPr>
              <a:t>(saved, str);</a:t>
            </a:r>
          </a:p>
          <a:p>
            <a:r>
              <a:rPr lang="en-US" sz="1500" b="1" dirty="0">
                <a:latin typeface="Courier New" panose="02070309020205020404" pitchFamily="49" charset="0"/>
                <a:cs typeface="Courier New" panose="02070309020205020404" pitchFamily="49" charset="0"/>
              </a:rPr>
              <a:t>    self-&gt;items[self-&gt;length] = saved;</a:t>
            </a:r>
          </a:p>
          <a:p>
            <a:r>
              <a:rPr lang="en-US" sz="1500" b="1" dirty="0">
                <a:latin typeface="Courier New" panose="02070309020205020404" pitchFamily="49" charset="0"/>
                <a:cs typeface="Courier New" panose="02070309020205020404" pitchFamily="49" charset="0"/>
              </a:rPr>
              <a:t>    self-&gt;length++;</a:t>
            </a:r>
          </a:p>
          <a:p>
            <a:r>
              <a:rPr lang="en-US" sz="1500" b="1" dirty="0">
                <a:latin typeface="Courier New" panose="02070309020205020404" pitchFamily="49" charset="0"/>
                <a:cs typeface="Courier New" panose="02070309020205020404" pitchFamily="49" charset="0"/>
              </a:rPr>
              <a:t>}</a:t>
            </a:r>
          </a:p>
        </p:txBody>
      </p:sp>
      <p:sp>
        <p:nvSpPr>
          <p:cNvPr id="3" name="TextBox 2">
            <a:extLst>
              <a:ext uri="{FF2B5EF4-FFF2-40B4-BE49-F238E27FC236}">
                <a16:creationId xmlns:a16="http://schemas.microsoft.com/office/drawing/2014/main" id="{025EECAE-CD96-301D-0859-4407DFF5B63C}"/>
              </a:ext>
            </a:extLst>
          </p:cNvPr>
          <p:cNvSpPr txBox="1"/>
          <p:nvPr/>
        </p:nvSpPr>
        <p:spPr>
          <a:xfrm>
            <a:off x="5691197" y="3075865"/>
            <a:ext cx="6305550" cy="3554819"/>
          </a:xfrm>
          <a:prstGeom prst="rect">
            <a:avLst/>
          </a:prstGeom>
          <a:noFill/>
        </p:spPr>
        <p:txBody>
          <a:bodyPr wrap="square">
            <a:spAutoFit/>
          </a:bodyPr>
          <a:lstStyle/>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lst.append</a:t>
            </a:r>
            <a:r>
              <a:rPr lang="en-US" sz="1500" b="1" dirty="0">
                <a:latin typeface="Courier New" panose="02070309020205020404" pitchFamily="49" charset="0"/>
                <a:cs typeface="Courier New" panose="02070309020205020404" pitchFamily="49" charset="0"/>
              </a:rPr>
              <a:t>("Fun") */</a:t>
            </a:r>
          </a:p>
          <a:p>
            <a:r>
              <a:rPr lang="en-US" sz="1500" b="1" dirty="0">
                <a:latin typeface="Courier New" panose="02070309020205020404" pitchFamily="49" charset="0"/>
                <a:cs typeface="Courier New" panose="02070309020205020404" pitchFamily="49" charset="0"/>
              </a:rPr>
              <a:t>void </a:t>
            </a:r>
            <a:r>
              <a:rPr lang="en-US" sz="1500" b="1" dirty="0" err="1">
                <a:latin typeface="Courier New" panose="02070309020205020404" pitchFamily="49" charset="0"/>
                <a:cs typeface="Courier New" panose="02070309020205020404" pitchFamily="49" charset="0"/>
              </a:rPr>
              <a:t>pylist_append</a:t>
            </a:r>
            <a:r>
              <a:rPr lang="en-US" sz="1500" b="1" dirty="0">
                <a:latin typeface="Courier New" panose="02070309020205020404" pitchFamily="49" charset="0"/>
                <a:cs typeface="Courier New" panose="02070309020205020404" pitchFamily="49" charset="0"/>
              </a:rPr>
              <a:t>(struct </a:t>
            </a:r>
            <a:r>
              <a:rPr lang="en-US" sz="1500" b="1" dirty="0" err="1">
                <a:latin typeface="Courier New" panose="02070309020205020404" pitchFamily="49" charset="0"/>
                <a:cs typeface="Courier New" panose="02070309020205020404" pitchFamily="49" charset="0"/>
              </a:rPr>
              <a:t>pylist</a:t>
            </a:r>
            <a:r>
              <a:rPr lang="en-US" sz="1500" b="1" dirty="0">
                <a:latin typeface="Courier New" panose="02070309020205020404" pitchFamily="49" charset="0"/>
                <a:cs typeface="Courier New" panose="02070309020205020404" pitchFamily="49" charset="0"/>
              </a:rPr>
              <a:t>* self, char *str) {</a:t>
            </a:r>
          </a:p>
          <a:p>
            <a:r>
              <a:rPr lang="en-US" sz="1500" b="1" dirty="0">
                <a:latin typeface="Courier New" panose="02070309020205020404" pitchFamily="49" charset="0"/>
                <a:cs typeface="Courier New" panose="02070309020205020404" pitchFamily="49" charset="0"/>
              </a:rPr>
              <a:t>   </a:t>
            </a:r>
          </a:p>
          <a:p>
            <a:r>
              <a:rPr lang="en-US" sz="1500" b="1" dirty="0">
                <a:latin typeface="Courier New" panose="02070309020205020404" pitchFamily="49" charset="0"/>
                <a:cs typeface="Courier New" panose="02070309020205020404" pitchFamily="49" charset="0"/>
              </a:rPr>
              <a:t>    struct </a:t>
            </a:r>
            <a:r>
              <a:rPr lang="en-US" sz="1500" b="1" dirty="0" err="1">
                <a:latin typeface="Courier New" panose="02070309020205020404" pitchFamily="49" charset="0"/>
                <a:cs typeface="Courier New" panose="02070309020205020404" pitchFamily="49" charset="0"/>
              </a:rPr>
              <a:t>lnode</a:t>
            </a:r>
            <a:r>
              <a:rPr lang="en-US" sz="1500" b="1" dirty="0">
                <a:latin typeface="Courier New" panose="02070309020205020404" pitchFamily="49" charset="0"/>
                <a:cs typeface="Courier New" panose="02070309020205020404" pitchFamily="49" charset="0"/>
              </a:rPr>
              <a:t> *new = malloc(</a:t>
            </a:r>
            <a:r>
              <a:rPr lang="en-US" sz="1500" b="1" dirty="0" err="1">
                <a:latin typeface="Courier New" panose="02070309020205020404" pitchFamily="49" charset="0"/>
                <a:cs typeface="Courier New" panose="02070309020205020404" pitchFamily="49" charset="0"/>
              </a:rPr>
              <a:t>sizeof</a:t>
            </a:r>
            <a:r>
              <a:rPr lang="en-US" sz="1500" b="1" dirty="0">
                <a:latin typeface="Courier New" panose="02070309020205020404" pitchFamily="49" charset="0"/>
                <a:cs typeface="Courier New" panose="02070309020205020404" pitchFamily="49" charset="0"/>
              </a:rPr>
              <a:t>(*new));</a:t>
            </a:r>
          </a:p>
          <a:p>
            <a:r>
              <a:rPr lang="en-US" sz="1500" b="1" dirty="0">
                <a:latin typeface="Courier New" panose="02070309020205020404" pitchFamily="49" charset="0"/>
                <a:cs typeface="Courier New" panose="02070309020205020404" pitchFamily="49" charset="0"/>
              </a:rPr>
              <a:t>    new-&gt;next = NULL;</a:t>
            </a:r>
          </a:p>
          <a:p>
            <a:r>
              <a:rPr lang="en-US" sz="1500" b="1" dirty="0">
                <a:latin typeface="Courier New" panose="02070309020205020404" pitchFamily="49" charset="0"/>
                <a:cs typeface="Courier New" panose="02070309020205020404" pitchFamily="49" charset="0"/>
              </a:rPr>
              <a:t>    if ( self-&gt;head == NULL ) self-&gt;head = new;</a:t>
            </a:r>
          </a:p>
          <a:p>
            <a:r>
              <a:rPr lang="en-US" sz="1500" b="1" dirty="0">
                <a:latin typeface="Courier New" panose="02070309020205020404" pitchFamily="49" charset="0"/>
                <a:cs typeface="Courier New" panose="02070309020205020404" pitchFamily="49" charset="0"/>
              </a:rPr>
              <a:t>    if ( self-&gt;tail != NULL ) self-&gt;tail-&gt;next = new;</a:t>
            </a:r>
          </a:p>
          <a:p>
            <a:r>
              <a:rPr lang="en-US" sz="1500" b="1" dirty="0">
                <a:latin typeface="Courier New" panose="02070309020205020404" pitchFamily="49" charset="0"/>
                <a:cs typeface="Courier New" panose="02070309020205020404" pitchFamily="49" charset="0"/>
              </a:rPr>
              <a:t>    self-&gt;tail = new;</a:t>
            </a:r>
          </a:p>
          <a:p>
            <a:r>
              <a:rPr lang="en-US" sz="1500" b="1" dirty="0">
                <a:latin typeface="Courier New" panose="02070309020205020404" pitchFamily="49" charset="0"/>
                <a:cs typeface="Courier New" panose="02070309020205020404" pitchFamily="49" charset="0"/>
              </a:rPr>
              <a:t>    </a:t>
            </a:r>
          </a:p>
          <a:p>
            <a:r>
              <a:rPr lang="en-US" sz="1500" b="1" dirty="0">
                <a:latin typeface="Courier New" panose="02070309020205020404" pitchFamily="49" charset="0"/>
                <a:cs typeface="Courier New" panose="02070309020205020404" pitchFamily="49" charset="0"/>
              </a:rPr>
              <a:t>    char *text = malloc(</a:t>
            </a:r>
            <a:r>
              <a:rPr lang="en-US" sz="1500" b="1" dirty="0" err="1">
                <a:latin typeface="Courier New" panose="02070309020205020404" pitchFamily="49" charset="0"/>
                <a:cs typeface="Courier New" panose="02070309020205020404" pitchFamily="49" charset="0"/>
              </a:rPr>
              <a:t>strlen</a:t>
            </a:r>
            <a:r>
              <a:rPr lang="en-US" sz="1500" b="1" dirty="0">
                <a:latin typeface="Courier New" panose="02070309020205020404" pitchFamily="49" charset="0"/>
                <a:cs typeface="Courier New" panose="02070309020205020404" pitchFamily="49" charset="0"/>
              </a:rPr>
              <a:t>(str)+1);</a:t>
            </a:r>
          </a:p>
          <a:p>
            <a:r>
              <a:rPr lang="en-US" sz="1500" b="1" dirty="0">
                <a:latin typeface="Courier New" panose="02070309020205020404" pitchFamily="49" charset="0"/>
                <a:cs typeface="Courier New" panose="02070309020205020404" pitchFamily="49" charset="0"/>
              </a:rPr>
              <a:t>    </a:t>
            </a:r>
            <a:r>
              <a:rPr lang="en-US" sz="1500" b="1" dirty="0" err="1">
                <a:latin typeface="Courier New" panose="02070309020205020404" pitchFamily="49" charset="0"/>
                <a:cs typeface="Courier New" panose="02070309020205020404" pitchFamily="49" charset="0"/>
              </a:rPr>
              <a:t>strcpy</a:t>
            </a:r>
            <a:r>
              <a:rPr lang="en-US" sz="1500" b="1" dirty="0">
                <a:latin typeface="Courier New" panose="02070309020205020404" pitchFamily="49" charset="0"/>
                <a:cs typeface="Courier New" panose="02070309020205020404" pitchFamily="49" charset="0"/>
              </a:rPr>
              <a:t>(text, str);</a:t>
            </a:r>
          </a:p>
          <a:p>
            <a:r>
              <a:rPr lang="en-US" sz="1500" b="1" dirty="0">
                <a:latin typeface="Courier New" panose="02070309020205020404" pitchFamily="49" charset="0"/>
                <a:cs typeface="Courier New" panose="02070309020205020404" pitchFamily="49" charset="0"/>
              </a:rPr>
              <a:t>    new-&gt;text = text;</a:t>
            </a:r>
          </a:p>
          <a:p>
            <a:endParaRPr lang="en-US" sz="1500" b="1" dirty="0">
              <a:latin typeface="Courier New" panose="02070309020205020404" pitchFamily="49" charset="0"/>
              <a:cs typeface="Courier New" panose="02070309020205020404" pitchFamily="49" charset="0"/>
            </a:endParaRPr>
          </a:p>
          <a:p>
            <a:r>
              <a:rPr lang="en-US" sz="1500" b="1" dirty="0">
                <a:latin typeface="Courier New" panose="02070309020205020404" pitchFamily="49" charset="0"/>
                <a:cs typeface="Courier New" panose="02070309020205020404" pitchFamily="49" charset="0"/>
              </a:rPr>
              <a:t>    self-&gt;count++;</a:t>
            </a:r>
          </a:p>
          <a:p>
            <a:r>
              <a:rPr lang="en-US" sz="15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6807576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496988-73C4-A65D-950C-851F6669F974}"/>
              </a:ext>
            </a:extLst>
          </p:cNvPr>
          <p:cNvSpPr>
            <a:spLocks noGrp="1"/>
          </p:cNvSpPr>
          <p:nvPr>
            <p:ph type="title"/>
          </p:nvPr>
        </p:nvSpPr>
        <p:spPr/>
        <p:txBody>
          <a:bodyPr/>
          <a:lstStyle/>
          <a:p>
            <a:r>
              <a:rPr lang="en-US" dirty="0"/>
              <a:t>Python 1.0 Dictionary</a:t>
            </a:r>
          </a:p>
        </p:txBody>
      </p:sp>
      <p:sp>
        <p:nvSpPr>
          <p:cNvPr id="5" name="Text Placeholder 4">
            <a:extLst>
              <a:ext uri="{FF2B5EF4-FFF2-40B4-BE49-F238E27FC236}">
                <a16:creationId xmlns:a16="http://schemas.microsoft.com/office/drawing/2014/main" id="{64E9C36E-0B72-3FC1-C98A-BE7E4977E58A}"/>
              </a:ext>
            </a:extLst>
          </p:cNvPr>
          <p:cNvSpPr>
            <a:spLocks noGrp="1"/>
          </p:cNvSpPr>
          <p:nvPr>
            <p:ph type="body" idx="1"/>
          </p:nvPr>
        </p:nvSpPr>
        <p:spPr/>
        <p:txBody>
          <a:bodyPr/>
          <a:lstStyle/>
          <a:p>
            <a:r>
              <a:rPr lang="en-US" dirty="0"/>
              <a:t>Array of Pointers with Open Addressing collision resolution</a:t>
            </a:r>
          </a:p>
        </p:txBody>
      </p:sp>
    </p:spTree>
    <p:extLst>
      <p:ext uri="{BB962C8B-B14F-4D97-AF65-F5344CB8AC3E}">
        <p14:creationId xmlns:p14="http://schemas.microsoft.com/office/powerpoint/2010/main" val="32331675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A0D6E14C-D94F-46A2-3861-E1BC4FE4D78B}"/>
              </a:ext>
            </a:extLst>
          </p:cNvPr>
          <p:cNvGrpSpPr/>
          <p:nvPr/>
        </p:nvGrpSpPr>
        <p:grpSpPr>
          <a:xfrm>
            <a:off x="1067444" y="637434"/>
            <a:ext cx="10057112" cy="5271875"/>
            <a:chOff x="2622031" y="1048915"/>
            <a:chExt cx="6925077" cy="3630082"/>
          </a:xfrm>
        </p:grpSpPr>
        <p:pic>
          <p:nvPicPr>
            <p:cNvPr id="6" name="Picture 5" descr="A screenshot of a paper&#10;&#10;Description automatically generated">
              <a:extLst>
                <a:ext uri="{FF2B5EF4-FFF2-40B4-BE49-F238E27FC236}">
                  <a16:creationId xmlns:a16="http://schemas.microsoft.com/office/drawing/2014/main" id="{2230D390-7805-26A8-24DE-0C911FACAEF2}"/>
                </a:ext>
              </a:extLst>
            </p:cNvPr>
            <p:cNvPicPr>
              <a:picLocks noChangeAspect="1"/>
            </p:cNvPicPr>
            <p:nvPr/>
          </p:nvPicPr>
          <p:blipFill rotWithShape="1">
            <a:blip r:embed="rId2"/>
            <a:srcRect l="8608" t="69449" r="2883"/>
            <a:stretch/>
          </p:blipFill>
          <p:spPr>
            <a:xfrm>
              <a:off x="2667751" y="2829666"/>
              <a:ext cx="6879357" cy="1849331"/>
            </a:xfrm>
            <a:prstGeom prst="rect">
              <a:avLst/>
            </a:prstGeom>
          </p:spPr>
        </p:pic>
        <p:pic>
          <p:nvPicPr>
            <p:cNvPr id="5" name="Picture 4" descr="A screenshot of a paper&#10;&#10;Description automatically generated">
              <a:extLst>
                <a:ext uri="{FF2B5EF4-FFF2-40B4-BE49-F238E27FC236}">
                  <a16:creationId xmlns:a16="http://schemas.microsoft.com/office/drawing/2014/main" id="{F9B59B1F-2F00-4773-0B2B-5872477C84D2}"/>
                </a:ext>
              </a:extLst>
            </p:cNvPr>
            <p:cNvPicPr>
              <a:picLocks noChangeAspect="1"/>
            </p:cNvPicPr>
            <p:nvPr/>
          </p:nvPicPr>
          <p:blipFill rotWithShape="1">
            <a:blip r:embed="rId2"/>
            <a:srcRect r="11196" b="69449"/>
            <a:stretch/>
          </p:blipFill>
          <p:spPr>
            <a:xfrm>
              <a:off x="2622031" y="1048915"/>
              <a:ext cx="6902217" cy="1849331"/>
            </a:xfrm>
            <a:prstGeom prst="rect">
              <a:avLst/>
            </a:prstGeom>
          </p:spPr>
        </p:pic>
      </p:grpSp>
      <p:sp>
        <p:nvSpPr>
          <p:cNvPr id="10" name="TextBox 9">
            <a:extLst>
              <a:ext uri="{FF2B5EF4-FFF2-40B4-BE49-F238E27FC236}">
                <a16:creationId xmlns:a16="http://schemas.microsoft.com/office/drawing/2014/main" id="{5D91AB91-7B7B-F5DE-7472-742D6C140F87}"/>
              </a:ext>
            </a:extLst>
          </p:cNvPr>
          <p:cNvSpPr txBox="1"/>
          <p:nvPr/>
        </p:nvSpPr>
        <p:spPr>
          <a:xfrm>
            <a:off x="2937510" y="6223212"/>
            <a:ext cx="9254490" cy="338554"/>
          </a:xfrm>
          <a:prstGeom prst="rect">
            <a:avLst/>
          </a:prstGeom>
          <a:noFill/>
        </p:spPr>
        <p:txBody>
          <a:bodyPr wrap="square">
            <a:spAutoFit/>
          </a:bodyPr>
          <a:lstStyle/>
          <a:p>
            <a:pPr lvl="1"/>
            <a:r>
              <a:rPr lang="en-US" sz="1600" dirty="0"/>
              <a:t>"Collision Resolution by Open Addressing", Donald </a:t>
            </a:r>
            <a:r>
              <a:rPr lang="en-US" sz="1600" dirty="0" err="1"/>
              <a:t>Kunth</a:t>
            </a:r>
            <a:r>
              <a:rPr lang="en-US" sz="1600" dirty="0"/>
              <a:t>, "Sorting and Searching", pp 518-519, 1973</a:t>
            </a:r>
          </a:p>
        </p:txBody>
      </p:sp>
    </p:spTree>
    <p:extLst>
      <p:ext uri="{BB962C8B-B14F-4D97-AF65-F5344CB8AC3E}">
        <p14:creationId xmlns:p14="http://schemas.microsoft.com/office/powerpoint/2010/main" val="35332694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hite text with black text&#10;&#10;Description automatically generated">
            <a:extLst>
              <a:ext uri="{FF2B5EF4-FFF2-40B4-BE49-F238E27FC236}">
                <a16:creationId xmlns:a16="http://schemas.microsoft.com/office/drawing/2014/main" id="{491D1AF6-3E95-5957-A66C-7EF16E73FD75}"/>
              </a:ext>
            </a:extLst>
          </p:cNvPr>
          <p:cNvPicPr>
            <a:picLocks noChangeAspect="1"/>
          </p:cNvPicPr>
          <p:nvPr/>
        </p:nvPicPr>
        <p:blipFill>
          <a:blip r:embed="rId2"/>
          <a:stretch>
            <a:fillRect/>
          </a:stretch>
        </p:blipFill>
        <p:spPr>
          <a:xfrm>
            <a:off x="2262877" y="296234"/>
            <a:ext cx="7666246" cy="5658785"/>
          </a:xfrm>
          <a:prstGeom prst="rect">
            <a:avLst/>
          </a:prstGeom>
        </p:spPr>
      </p:pic>
      <p:sp>
        <p:nvSpPr>
          <p:cNvPr id="4" name="TextBox 3">
            <a:extLst>
              <a:ext uri="{FF2B5EF4-FFF2-40B4-BE49-F238E27FC236}">
                <a16:creationId xmlns:a16="http://schemas.microsoft.com/office/drawing/2014/main" id="{95CA63F6-81A6-7A1F-15AB-F8EB8981264E}"/>
              </a:ext>
            </a:extLst>
          </p:cNvPr>
          <p:cNvSpPr txBox="1"/>
          <p:nvPr/>
        </p:nvSpPr>
        <p:spPr>
          <a:xfrm>
            <a:off x="2937510" y="6223212"/>
            <a:ext cx="9254490" cy="338554"/>
          </a:xfrm>
          <a:prstGeom prst="rect">
            <a:avLst/>
          </a:prstGeom>
          <a:noFill/>
        </p:spPr>
        <p:txBody>
          <a:bodyPr wrap="square">
            <a:spAutoFit/>
          </a:bodyPr>
          <a:lstStyle/>
          <a:p>
            <a:pPr lvl="1"/>
            <a:r>
              <a:rPr lang="en-US" sz="1600" dirty="0"/>
              <a:t>"Collision Resolution by Open Addressing", Donald </a:t>
            </a:r>
            <a:r>
              <a:rPr lang="en-US" sz="1600" dirty="0" err="1"/>
              <a:t>Kunth</a:t>
            </a:r>
            <a:r>
              <a:rPr lang="en-US" sz="1600" dirty="0"/>
              <a:t>, "Sorting and Searching", pp 518-519, 1973</a:t>
            </a:r>
          </a:p>
        </p:txBody>
      </p:sp>
    </p:spTree>
    <p:extLst>
      <p:ext uri="{BB962C8B-B14F-4D97-AF65-F5344CB8AC3E}">
        <p14:creationId xmlns:p14="http://schemas.microsoft.com/office/powerpoint/2010/main" val="23573595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693723" y="2793733"/>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8</a:t>
            </a:r>
          </a:p>
        </p:txBody>
      </p:sp>
      <p:sp>
        <p:nvSpPr>
          <p:cNvPr id="27" name="Rectangle 26">
            <a:extLst>
              <a:ext uri="{FF2B5EF4-FFF2-40B4-BE49-F238E27FC236}">
                <a16:creationId xmlns:a16="http://schemas.microsoft.com/office/drawing/2014/main" id="{FE5D9C83-A4C7-E4E9-8354-177AD2DBFA50}"/>
              </a:ext>
            </a:extLst>
          </p:cNvPr>
          <p:cNvSpPr/>
          <p:nvPr/>
        </p:nvSpPr>
        <p:spPr>
          <a:xfrm>
            <a:off x="576729" y="3024571"/>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key</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353339" y="3206778"/>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stCxn id="26" idx="3"/>
            <a:endCxn id="58" idx="1"/>
          </p:cNvCxnSpPr>
          <p:nvPr/>
        </p:nvCxnSpPr>
        <p:spPr>
          <a:xfrm flipV="1">
            <a:off x="2856303" y="2885432"/>
            <a:ext cx="1243848" cy="32134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758589" y="51579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095985" y="52844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758589" y="87638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762755" y="123698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00151" y="124964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762755" y="159758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31E0E572-FE32-0458-9DB4-9231DF46726E}"/>
              </a:ext>
            </a:extLst>
          </p:cNvPr>
          <p:cNvSpPr/>
          <p:nvPr/>
        </p:nvSpPr>
        <p:spPr>
          <a:xfrm>
            <a:off x="4758589" y="196691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55" name="TextBox 54">
            <a:extLst>
              <a:ext uri="{FF2B5EF4-FFF2-40B4-BE49-F238E27FC236}">
                <a16:creationId xmlns:a16="http://schemas.microsoft.com/office/drawing/2014/main" id="{58EB852F-33B5-D2A1-68CC-7EE5851737FF}"/>
              </a:ext>
            </a:extLst>
          </p:cNvPr>
          <p:cNvSpPr txBox="1"/>
          <p:nvPr/>
        </p:nvSpPr>
        <p:spPr>
          <a:xfrm>
            <a:off x="4095985" y="197957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56" name="Straight Connector 55">
            <a:extLst>
              <a:ext uri="{FF2B5EF4-FFF2-40B4-BE49-F238E27FC236}">
                <a16:creationId xmlns:a16="http://schemas.microsoft.com/office/drawing/2014/main" id="{074010E4-E6B6-7790-AE9B-273730E9D509}"/>
              </a:ext>
            </a:extLst>
          </p:cNvPr>
          <p:cNvCxnSpPr>
            <a:stCxn id="54" idx="1"/>
            <a:endCxn id="54" idx="3"/>
          </p:cNvCxnSpPr>
          <p:nvPr/>
        </p:nvCxnSpPr>
        <p:spPr>
          <a:xfrm>
            <a:off x="4758589" y="232751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7" name="Rectangle 56">
            <a:extLst>
              <a:ext uri="{FF2B5EF4-FFF2-40B4-BE49-F238E27FC236}">
                <a16:creationId xmlns:a16="http://schemas.microsoft.com/office/drawing/2014/main" id="{AC783720-47CC-6F4F-7329-39F9E92ED3FE}"/>
              </a:ext>
            </a:extLst>
          </p:cNvPr>
          <p:cNvSpPr/>
          <p:nvPr/>
        </p:nvSpPr>
        <p:spPr>
          <a:xfrm>
            <a:off x="4762755" y="268811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58" name="TextBox 57">
            <a:extLst>
              <a:ext uri="{FF2B5EF4-FFF2-40B4-BE49-F238E27FC236}">
                <a16:creationId xmlns:a16="http://schemas.microsoft.com/office/drawing/2014/main" id="{BD2680E3-F42B-12C0-5FF7-E320F4E83B9A}"/>
              </a:ext>
            </a:extLst>
          </p:cNvPr>
          <p:cNvSpPr txBox="1"/>
          <p:nvPr/>
        </p:nvSpPr>
        <p:spPr>
          <a:xfrm>
            <a:off x="4100151" y="270076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59" name="Straight Connector 58">
            <a:extLst>
              <a:ext uri="{FF2B5EF4-FFF2-40B4-BE49-F238E27FC236}">
                <a16:creationId xmlns:a16="http://schemas.microsoft.com/office/drawing/2014/main" id="{994980AC-D85E-A323-CC64-57A27AC0F583}"/>
              </a:ext>
            </a:extLst>
          </p:cNvPr>
          <p:cNvCxnSpPr>
            <a:stCxn id="57" idx="1"/>
            <a:endCxn id="57" idx="3"/>
          </p:cNvCxnSpPr>
          <p:nvPr/>
        </p:nvCxnSpPr>
        <p:spPr>
          <a:xfrm>
            <a:off x="4762755" y="304870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2" name="Rectangle 71">
            <a:extLst>
              <a:ext uri="{FF2B5EF4-FFF2-40B4-BE49-F238E27FC236}">
                <a16:creationId xmlns:a16="http://schemas.microsoft.com/office/drawing/2014/main" id="{50EFC489-947C-ED51-89F1-E53C2DE0C1A8}"/>
              </a:ext>
            </a:extLst>
          </p:cNvPr>
          <p:cNvSpPr/>
          <p:nvPr/>
        </p:nvSpPr>
        <p:spPr>
          <a:xfrm>
            <a:off x="4756465" y="340930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73" name="TextBox 72">
            <a:extLst>
              <a:ext uri="{FF2B5EF4-FFF2-40B4-BE49-F238E27FC236}">
                <a16:creationId xmlns:a16="http://schemas.microsoft.com/office/drawing/2014/main" id="{EB4EE3A8-D167-4834-B4EB-EBE4071B82BD}"/>
              </a:ext>
            </a:extLst>
          </p:cNvPr>
          <p:cNvSpPr txBox="1"/>
          <p:nvPr/>
        </p:nvSpPr>
        <p:spPr>
          <a:xfrm>
            <a:off x="4093861" y="342196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[4] </a:t>
            </a:r>
            <a:endParaRPr lang="en-US" dirty="0"/>
          </a:p>
        </p:txBody>
      </p:sp>
      <p:cxnSp>
        <p:nvCxnSpPr>
          <p:cNvPr id="74" name="Straight Connector 73">
            <a:extLst>
              <a:ext uri="{FF2B5EF4-FFF2-40B4-BE49-F238E27FC236}">
                <a16:creationId xmlns:a16="http://schemas.microsoft.com/office/drawing/2014/main" id="{7A2AD2FA-349A-1336-7389-C0A0D83E53F3}"/>
              </a:ext>
            </a:extLst>
          </p:cNvPr>
          <p:cNvCxnSpPr>
            <a:stCxn id="72" idx="1"/>
            <a:endCxn id="72" idx="3"/>
          </p:cNvCxnSpPr>
          <p:nvPr/>
        </p:nvCxnSpPr>
        <p:spPr>
          <a:xfrm>
            <a:off x="4756465" y="376990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5" name="Rectangle 74">
            <a:extLst>
              <a:ext uri="{FF2B5EF4-FFF2-40B4-BE49-F238E27FC236}">
                <a16:creationId xmlns:a16="http://schemas.microsoft.com/office/drawing/2014/main" id="{44174945-174A-D6F0-1C49-C0C384D41691}"/>
              </a:ext>
            </a:extLst>
          </p:cNvPr>
          <p:cNvSpPr/>
          <p:nvPr/>
        </p:nvSpPr>
        <p:spPr>
          <a:xfrm>
            <a:off x="4760631" y="413050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76" name="TextBox 75">
            <a:extLst>
              <a:ext uri="{FF2B5EF4-FFF2-40B4-BE49-F238E27FC236}">
                <a16:creationId xmlns:a16="http://schemas.microsoft.com/office/drawing/2014/main" id="{98D151AE-C16A-E910-E7FA-F4E12A02B56F}"/>
              </a:ext>
            </a:extLst>
          </p:cNvPr>
          <p:cNvSpPr txBox="1"/>
          <p:nvPr/>
        </p:nvSpPr>
        <p:spPr>
          <a:xfrm>
            <a:off x="4098027" y="414315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[5] </a:t>
            </a:r>
            <a:endParaRPr lang="en-US" dirty="0"/>
          </a:p>
        </p:txBody>
      </p:sp>
      <p:cxnSp>
        <p:nvCxnSpPr>
          <p:cNvPr id="77" name="Straight Connector 76">
            <a:extLst>
              <a:ext uri="{FF2B5EF4-FFF2-40B4-BE49-F238E27FC236}">
                <a16:creationId xmlns:a16="http://schemas.microsoft.com/office/drawing/2014/main" id="{AC438E2B-70B7-9869-38D7-040C8F59CBD5}"/>
              </a:ext>
            </a:extLst>
          </p:cNvPr>
          <p:cNvCxnSpPr>
            <a:stCxn id="75" idx="1"/>
            <a:endCxn id="75" idx="3"/>
          </p:cNvCxnSpPr>
          <p:nvPr/>
        </p:nvCxnSpPr>
        <p:spPr>
          <a:xfrm>
            <a:off x="4760631" y="449109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8" name="Rectangle 77">
            <a:extLst>
              <a:ext uri="{FF2B5EF4-FFF2-40B4-BE49-F238E27FC236}">
                <a16:creationId xmlns:a16="http://schemas.microsoft.com/office/drawing/2014/main" id="{A3E14EB4-C379-853D-0C00-4DDD2E736781}"/>
              </a:ext>
            </a:extLst>
          </p:cNvPr>
          <p:cNvSpPr/>
          <p:nvPr/>
        </p:nvSpPr>
        <p:spPr>
          <a:xfrm>
            <a:off x="4756465" y="486043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79" name="TextBox 78">
            <a:extLst>
              <a:ext uri="{FF2B5EF4-FFF2-40B4-BE49-F238E27FC236}">
                <a16:creationId xmlns:a16="http://schemas.microsoft.com/office/drawing/2014/main" id="{D5DC81FE-3B2F-A7A4-3607-B57EFA62498A}"/>
              </a:ext>
            </a:extLst>
          </p:cNvPr>
          <p:cNvSpPr txBox="1"/>
          <p:nvPr/>
        </p:nvSpPr>
        <p:spPr>
          <a:xfrm>
            <a:off x="4093861" y="487308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[6] </a:t>
            </a:r>
            <a:endParaRPr lang="en-US" dirty="0"/>
          </a:p>
        </p:txBody>
      </p:sp>
      <p:cxnSp>
        <p:nvCxnSpPr>
          <p:cNvPr id="80" name="Straight Connector 79">
            <a:extLst>
              <a:ext uri="{FF2B5EF4-FFF2-40B4-BE49-F238E27FC236}">
                <a16:creationId xmlns:a16="http://schemas.microsoft.com/office/drawing/2014/main" id="{FCFE747E-0691-134F-0FDD-E7090FE3CA31}"/>
              </a:ext>
            </a:extLst>
          </p:cNvPr>
          <p:cNvCxnSpPr>
            <a:stCxn id="78" idx="1"/>
            <a:endCxn id="78" idx="3"/>
          </p:cNvCxnSpPr>
          <p:nvPr/>
        </p:nvCxnSpPr>
        <p:spPr>
          <a:xfrm>
            <a:off x="4756465" y="522102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81" name="Rectangle 80">
            <a:extLst>
              <a:ext uri="{FF2B5EF4-FFF2-40B4-BE49-F238E27FC236}">
                <a16:creationId xmlns:a16="http://schemas.microsoft.com/office/drawing/2014/main" id="{250B4F7B-695F-C929-C676-5434CAFD28D7}"/>
              </a:ext>
            </a:extLst>
          </p:cNvPr>
          <p:cNvSpPr/>
          <p:nvPr/>
        </p:nvSpPr>
        <p:spPr>
          <a:xfrm>
            <a:off x="4760631" y="558162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82" name="TextBox 81">
            <a:extLst>
              <a:ext uri="{FF2B5EF4-FFF2-40B4-BE49-F238E27FC236}">
                <a16:creationId xmlns:a16="http://schemas.microsoft.com/office/drawing/2014/main" id="{E88C304D-7CD9-E60E-9383-9C50671C9AB1}"/>
              </a:ext>
            </a:extLst>
          </p:cNvPr>
          <p:cNvSpPr txBox="1"/>
          <p:nvPr/>
        </p:nvSpPr>
        <p:spPr>
          <a:xfrm>
            <a:off x="4098027" y="559428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[7] </a:t>
            </a:r>
            <a:endParaRPr lang="en-US" dirty="0"/>
          </a:p>
        </p:txBody>
      </p:sp>
      <p:cxnSp>
        <p:nvCxnSpPr>
          <p:cNvPr id="83" name="Straight Connector 82">
            <a:extLst>
              <a:ext uri="{FF2B5EF4-FFF2-40B4-BE49-F238E27FC236}">
                <a16:creationId xmlns:a16="http://schemas.microsoft.com/office/drawing/2014/main" id="{798981CF-1286-CDC4-024D-2A65D2FC389A}"/>
              </a:ext>
            </a:extLst>
          </p:cNvPr>
          <p:cNvCxnSpPr>
            <a:stCxn id="81" idx="1"/>
            <a:endCxn id="81" idx="3"/>
          </p:cNvCxnSpPr>
          <p:nvPr/>
        </p:nvCxnSpPr>
        <p:spPr>
          <a:xfrm>
            <a:off x="4760631" y="594222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92" name="Curved Connector 91">
            <a:extLst>
              <a:ext uri="{FF2B5EF4-FFF2-40B4-BE49-F238E27FC236}">
                <a16:creationId xmlns:a16="http://schemas.microsoft.com/office/drawing/2014/main" id="{78E4D2A5-C73E-44B5-0E3A-35100653E3BC}"/>
              </a:ext>
            </a:extLst>
          </p:cNvPr>
          <p:cNvCxnSpPr>
            <a:cxnSpLocks/>
            <a:stCxn id="58" idx="1"/>
            <a:endCxn id="55" idx="1"/>
          </p:cNvCxnSpPr>
          <p:nvPr/>
        </p:nvCxnSpPr>
        <p:spPr>
          <a:xfrm rot="10800000">
            <a:off x="4095985" y="2164238"/>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95" name="Curved Connector 94">
            <a:extLst>
              <a:ext uri="{FF2B5EF4-FFF2-40B4-BE49-F238E27FC236}">
                <a16:creationId xmlns:a16="http://schemas.microsoft.com/office/drawing/2014/main" id="{CC3618B9-A1E0-E0A5-8064-D41CC78301E1}"/>
              </a:ext>
            </a:extLst>
          </p:cNvPr>
          <p:cNvCxnSpPr>
            <a:cxnSpLocks/>
            <a:stCxn id="36" idx="3"/>
            <a:endCxn id="82" idx="1"/>
          </p:cNvCxnSpPr>
          <p:nvPr/>
        </p:nvCxnSpPr>
        <p:spPr>
          <a:xfrm flipH="1">
            <a:off x="4098027" y="876388"/>
            <a:ext cx="2247090" cy="4902559"/>
          </a:xfrm>
          <a:prstGeom prst="curvedConnector5">
            <a:avLst>
              <a:gd name="adj1" fmla="val -68669"/>
              <a:gd name="adj2" fmla="val 116142"/>
              <a:gd name="adj3" fmla="val 110173"/>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99" name="Curved Connector 98">
            <a:extLst>
              <a:ext uri="{FF2B5EF4-FFF2-40B4-BE49-F238E27FC236}">
                <a16:creationId xmlns:a16="http://schemas.microsoft.com/office/drawing/2014/main" id="{3790C656-735A-72C2-2F63-2AF6CC949DFB}"/>
              </a:ext>
            </a:extLst>
          </p:cNvPr>
          <p:cNvCxnSpPr>
            <a:cxnSpLocks/>
            <a:stCxn id="55" idx="1"/>
            <a:endCxn id="52" idx="1"/>
          </p:cNvCxnSpPr>
          <p:nvPr/>
        </p:nvCxnSpPr>
        <p:spPr>
          <a:xfrm rot="10800000" flipH="1">
            <a:off x="4095985" y="1434307"/>
            <a:ext cx="4166" cy="729930"/>
          </a:xfrm>
          <a:prstGeom prst="curvedConnector3">
            <a:avLst>
              <a:gd name="adj1" fmla="val -54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Curved Connector 102">
            <a:extLst>
              <a:ext uri="{FF2B5EF4-FFF2-40B4-BE49-F238E27FC236}">
                <a16:creationId xmlns:a16="http://schemas.microsoft.com/office/drawing/2014/main" id="{3DC3C057-C077-8B0B-42EE-64184A37FD78}"/>
              </a:ext>
            </a:extLst>
          </p:cNvPr>
          <p:cNvCxnSpPr>
            <a:cxnSpLocks/>
            <a:stCxn id="52" idx="1"/>
            <a:endCxn id="41" idx="1"/>
          </p:cNvCxnSpPr>
          <p:nvPr/>
        </p:nvCxnSpPr>
        <p:spPr>
          <a:xfrm rot="10800000">
            <a:off x="4095985" y="713113"/>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298898" y="28879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8 </a:t>
            </a:r>
          </a:p>
        </p:txBody>
      </p:sp>
      <p:sp>
        <p:nvSpPr>
          <p:cNvPr id="107" name="Rectangle 106">
            <a:extLst>
              <a:ext uri="{FF2B5EF4-FFF2-40B4-BE49-F238E27FC236}">
                <a16:creationId xmlns:a16="http://schemas.microsoft.com/office/drawing/2014/main" id="{347D4102-D4BD-4C25-0677-63BEE16631E1}"/>
              </a:ext>
            </a:extLst>
          </p:cNvPr>
          <p:cNvSpPr/>
          <p:nvPr/>
        </p:nvSpPr>
        <p:spPr>
          <a:xfrm>
            <a:off x="1298898" y="107256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298898" y="68067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0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852137" y="713112"/>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2" name="Curved Connector 21">
            <a:extLst>
              <a:ext uri="{FF2B5EF4-FFF2-40B4-BE49-F238E27FC236}">
                <a16:creationId xmlns:a16="http://schemas.microsoft.com/office/drawing/2014/main" id="{C5322330-C021-A344-3D36-3103E352A54A}"/>
              </a:ext>
            </a:extLst>
          </p:cNvPr>
          <p:cNvCxnSpPr>
            <a:cxnSpLocks/>
            <a:stCxn id="82" idx="1"/>
            <a:endCxn id="79" idx="1"/>
          </p:cNvCxnSpPr>
          <p:nvPr/>
        </p:nvCxnSpPr>
        <p:spPr>
          <a:xfrm rot="10800000">
            <a:off x="4093861" y="5057753"/>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614C569-7B4E-C6A1-54EC-A6A430418DEE}"/>
              </a:ext>
            </a:extLst>
          </p:cNvPr>
          <p:cNvSpPr txBox="1"/>
          <p:nvPr/>
        </p:nvSpPr>
        <p:spPr>
          <a:xfrm>
            <a:off x="9041196" y="5117227"/>
            <a:ext cx="2750754" cy="1323439"/>
          </a:xfrm>
          <a:prstGeom prst="rect">
            <a:avLst/>
          </a:prstGeom>
          <a:noFill/>
        </p:spPr>
        <p:txBody>
          <a:bodyPr wrap="square">
            <a:spAutoFit/>
          </a:bodyPr>
          <a:lstStyle/>
          <a:p>
            <a:pPr lvl="1"/>
            <a:r>
              <a:rPr lang="en-US" sz="1600" dirty="0"/>
              <a:t>"Collision Resolution by Open Addressing", Donald </a:t>
            </a:r>
            <a:r>
              <a:rPr lang="en-US" sz="1600" dirty="0" err="1"/>
              <a:t>Kunth</a:t>
            </a:r>
            <a:r>
              <a:rPr lang="en-US" sz="1600" dirty="0"/>
              <a:t>, "Sorting and Searching", pp 518-519, 1973</a:t>
            </a:r>
          </a:p>
        </p:txBody>
      </p:sp>
      <p:sp>
        <p:nvSpPr>
          <p:cNvPr id="30" name="TextBox 29">
            <a:extLst>
              <a:ext uri="{FF2B5EF4-FFF2-40B4-BE49-F238E27FC236}">
                <a16:creationId xmlns:a16="http://schemas.microsoft.com/office/drawing/2014/main" id="{025F8814-2305-6393-EF89-2D70A3C5F5B1}"/>
              </a:ext>
            </a:extLst>
          </p:cNvPr>
          <p:cNvSpPr txBox="1"/>
          <p:nvPr/>
        </p:nvSpPr>
        <p:spPr>
          <a:xfrm>
            <a:off x="8465234" y="1094707"/>
            <a:ext cx="3443947" cy="2308324"/>
          </a:xfrm>
          <a:prstGeom prst="rect">
            <a:avLst/>
          </a:prstGeom>
          <a:noFill/>
        </p:spPr>
        <p:txBody>
          <a:bodyPr wrap="square" rtlCol="0">
            <a:spAutoFit/>
          </a:bodyPr>
          <a:lstStyle/>
          <a:p>
            <a:r>
              <a:rPr lang="en-US" dirty="0"/>
              <a:t>Start at the position indicated by the hash and search backwards.  If you reach the start of the array and have not yet found an open slot, continue at the last entry.  If you come back to the original slot finding no empty entries, the map is full and must be expanded.</a:t>
            </a:r>
          </a:p>
        </p:txBody>
      </p:sp>
      <p:cxnSp>
        <p:nvCxnSpPr>
          <p:cNvPr id="31" name="Curved Connector 30">
            <a:extLst>
              <a:ext uri="{FF2B5EF4-FFF2-40B4-BE49-F238E27FC236}">
                <a16:creationId xmlns:a16="http://schemas.microsoft.com/office/drawing/2014/main" id="{D6942C00-0C91-3D47-A9DF-FC78DF54F8F8}"/>
              </a:ext>
            </a:extLst>
          </p:cNvPr>
          <p:cNvCxnSpPr>
            <a:cxnSpLocks/>
            <a:stCxn id="79" idx="1"/>
            <a:endCxn id="76" idx="1"/>
          </p:cNvCxnSpPr>
          <p:nvPr/>
        </p:nvCxnSpPr>
        <p:spPr>
          <a:xfrm rot="10800000" flipH="1">
            <a:off x="4093861" y="4327822"/>
            <a:ext cx="4166" cy="729930"/>
          </a:xfrm>
          <a:prstGeom prst="curvedConnector3">
            <a:avLst>
              <a:gd name="adj1" fmla="val -54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urved Connector 34">
            <a:extLst>
              <a:ext uri="{FF2B5EF4-FFF2-40B4-BE49-F238E27FC236}">
                <a16:creationId xmlns:a16="http://schemas.microsoft.com/office/drawing/2014/main" id="{3EE74EE7-1B45-05BF-17FD-8EE8E188BDCB}"/>
              </a:ext>
            </a:extLst>
          </p:cNvPr>
          <p:cNvCxnSpPr>
            <a:cxnSpLocks/>
            <a:stCxn id="76" idx="1"/>
            <a:endCxn id="73" idx="1"/>
          </p:cNvCxnSpPr>
          <p:nvPr/>
        </p:nvCxnSpPr>
        <p:spPr>
          <a:xfrm rot="10800000">
            <a:off x="4093861" y="3606628"/>
            <a:ext cx="4166" cy="721195"/>
          </a:xfrm>
          <a:prstGeom prst="curvedConnector3">
            <a:avLst>
              <a:gd name="adj1" fmla="val 5587278"/>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6060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32BBA1C-FC95-47D2-C9A5-7BC1B80C7446}"/>
              </a:ext>
            </a:extLst>
          </p:cNvPr>
          <p:cNvSpPr txBox="1"/>
          <p:nvPr/>
        </p:nvSpPr>
        <p:spPr>
          <a:xfrm>
            <a:off x="453553" y="440834"/>
            <a:ext cx="7157610" cy="6001643"/>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*key;</a:t>
            </a:r>
          </a:p>
          <a:p>
            <a:r>
              <a:rPr lang="en-US" sz="1600" b="1" dirty="0">
                <a:latin typeface="Courier New" panose="02070309020205020404" pitchFamily="49" charset="0"/>
                <a:cs typeface="Courier New" panose="02070309020205020404" pitchFamily="49" charset="0"/>
              </a:rPr>
              <a:t>    char *value;</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struct p1dict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int length;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*items; </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Constructor - </a:t>
            </a:r>
            <a:r>
              <a:rPr lang="en-US" sz="1600" b="1" dirty="0" err="1">
                <a:latin typeface="Courier New" panose="02070309020205020404" pitchFamily="49" charset="0"/>
                <a:cs typeface="Courier New" panose="02070309020205020404" pitchFamily="49" charset="0"/>
              </a:rPr>
              <a:t>dct</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dict</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struct p1dict * p1dict_new()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p1dict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p-&gt;length = 0;</a:t>
            </a:r>
          </a:p>
          <a:p>
            <a:r>
              <a:rPr lang="en-US" sz="1600" b="1" dirty="0">
                <a:latin typeface="Courier New" panose="02070309020205020404" pitchFamily="49" charset="0"/>
                <a:cs typeface="Courier New" panose="02070309020205020404" pitchFamily="49" charset="0"/>
              </a:rPr>
              <a:t>    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p-&gt;items = malloc(p-&gt;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p-&gt;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p-&gt;items[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a:t>
            </a:r>
          </a:p>
          <a:p>
            <a:r>
              <a:rPr lang="en-US" sz="1600" b="1" dirty="0">
                <a:latin typeface="Courier New" panose="02070309020205020404" pitchFamily="49" charset="0"/>
                <a:cs typeface="Courier New" panose="02070309020205020404" pitchFamily="49" charset="0"/>
              </a:rPr>
              <a:t>        p-&gt;items[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 = NULL;</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3" name="Rectangle 2">
            <a:extLst>
              <a:ext uri="{FF2B5EF4-FFF2-40B4-BE49-F238E27FC236}">
                <a16:creationId xmlns:a16="http://schemas.microsoft.com/office/drawing/2014/main" id="{E66E8D47-304F-1904-34D1-A5291933B857}"/>
              </a:ext>
            </a:extLst>
          </p:cNvPr>
          <p:cNvSpPr/>
          <p:nvPr/>
        </p:nvSpPr>
        <p:spPr>
          <a:xfrm>
            <a:off x="10180219" y="270780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4" name="TextBox 3">
            <a:extLst>
              <a:ext uri="{FF2B5EF4-FFF2-40B4-BE49-F238E27FC236}">
                <a16:creationId xmlns:a16="http://schemas.microsoft.com/office/drawing/2014/main" id="{7DB98B4D-19AE-8F69-B61D-518598F49E33}"/>
              </a:ext>
            </a:extLst>
          </p:cNvPr>
          <p:cNvSpPr txBox="1"/>
          <p:nvPr/>
        </p:nvSpPr>
        <p:spPr>
          <a:xfrm>
            <a:off x="9517615" y="272046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5" name="Straight Connector 4">
            <a:extLst>
              <a:ext uri="{FF2B5EF4-FFF2-40B4-BE49-F238E27FC236}">
                <a16:creationId xmlns:a16="http://schemas.microsoft.com/office/drawing/2014/main" id="{6E7AC105-E1D0-6730-2F6C-112F8B02C316}"/>
              </a:ext>
            </a:extLst>
          </p:cNvPr>
          <p:cNvCxnSpPr>
            <a:stCxn id="3" idx="1"/>
            <a:endCxn id="3" idx="3"/>
          </p:cNvCxnSpPr>
          <p:nvPr/>
        </p:nvCxnSpPr>
        <p:spPr>
          <a:xfrm>
            <a:off x="10180219" y="306840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F574E7D4-9DE3-D95D-DE19-9ED87BE7C228}"/>
              </a:ext>
            </a:extLst>
          </p:cNvPr>
          <p:cNvSpPr/>
          <p:nvPr/>
        </p:nvSpPr>
        <p:spPr>
          <a:xfrm>
            <a:off x="10184385" y="342900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7" name="TextBox 6">
            <a:extLst>
              <a:ext uri="{FF2B5EF4-FFF2-40B4-BE49-F238E27FC236}">
                <a16:creationId xmlns:a16="http://schemas.microsoft.com/office/drawing/2014/main" id="{1E7FC0BA-0F93-BDDF-C35A-8593DA81CA6B}"/>
              </a:ext>
            </a:extLst>
          </p:cNvPr>
          <p:cNvSpPr txBox="1"/>
          <p:nvPr/>
        </p:nvSpPr>
        <p:spPr>
          <a:xfrm>
            <a:off x="9521781" y="344165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8" name="Straight Connector 7">
            <a:extLst>
              <a:ext uri="{FF2B5EF4-FFF2-40B4-BE49-F238E27FC236}">
                <a16:creationId xmlns:a16="http://schemas.microsoft.com/office/drawing/2014/main" id="{6BA612FA-713A-2B25-46E8-96836239C44A}"/>
              </a:ext>
            </a:extLst>
          </p:cNvPr>
          <p:cNvCxnSpPr>
            <a:stCxn id="6" idx="1"/>
            <a:endCxn id="6" idx="3"/>
          </p:cNvCxnSpPr>
          <p:nvPr/>
        </p:nvCxnSpPr>
        <p:spPr>
          <a:xfrm>
            <a:off x="10184385" y="378959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9706A67D-E23D-C9C6-A22F-A1BB686176CA}"/>
              </a:ext>
            </a:extLst>
          </p:cNvPr>
          <p:cNvSpPr/>
          <p:nvPr/>
        </p:nvSpPr>
        <p:spPr>
          <a:xfrm>
            <a:off x="6720528" y="248080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10" name="Rectangle 9">
            <a:extLst>
              <a:ext uri="{FF2B5EF4-FFF2-40B4-BE49-F238E27FC236}">
                <a16:creationId xmlns:a16="http://schemas.microsoft.com/office/drawing/2014/main" id="{9A53F729-80D1-C689-925B-455946B46A2A}"/>
              </a:ext>
            </a:extLst>
          </p:cNvPr>
          <p:cNvSpPr/>
          <p:nvPr/>
        </p:nvSpPr>
        <p:spPr>
          <a:xfrm>
            <a:off x="6720528" y="3264578"/>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1" name="Rectangle 10">
            <a:extLst>
              <a:ext uri="{FF2B5EF4-FFF2-40B4-BE49-F238E27FC236}">
                <a16:creationId xmlns:a16="http://schemas.microsoft.com/office/drawing/2014/main" id="{9CA73109-B7F9-63E5-8505-6C40B7620C2E}"/>
              </a:ext>
            </a:extLst>
          </p:cNvPr>
          <p:cNvSpPr/>
          <p:nvPr/>
        </p:nvSpPr>
        <p:spPr>
          <a:xfrm>
            <a:off x="6720528" y="2872692"/>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0 </a:t>
            </a:r>
          </a:p>
        </p:txBody>
      </p:sp>
      <p:cxnSp>
        <p:nvCxnSpPr>
          <p:cNvPr id="12" name="Straight Arrow Connector 11">
            <a:extLst>
              <a:ext uri="{FF2B5EF4-FFF2-40B4-BE49-F238E27FC236}">
                <a16:creationId xmlns:a16="http://schemas.microsoft.com/office/drawing/2014/main" id="{54A29B63-3337-402A-A594-C196B05FD4C0}"/>
              </a:ext>
            </a:extLst>
          </p:cNvPr>
          <p:cNvCxnSpPr>
            <a:cxnSpLocks/>
            <a:endCxn id="4" idx="1"/>
          </p:cNvCxnSpPr>
          <p:nvPr/>
        </p:nvCxnSpPr>
        <p:spPr>
          <a:xfrm flipV="1">
            <a:off x="8273767" y="2905127"/>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24635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57713" y="282860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40719" y="305944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17329" y="324165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flipV="1">
            <a:off x="5887629" y="596515"/>
            <a:ext cx="1141223" cy="1752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22579" y="550666"/>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59975" y="563322"/>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22579" y="911264"/>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26745" y="1271861"/>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64141" y="128451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26745" y="1632459"/>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62888" y="32366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62888" y="110743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62888" y="71555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1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16127" y="747988"/>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28852" y="41294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a:endCxn id="41" idx="1"/>
          </p:cNvCxnSpPr>
          <p:nvPr/>
        </p:nvCxnSpPr>
        <p:spPr>
          <a:xfrm flipV="1">
            <a:off x="2720293" y="747988"/>
            <a:ext cx="1239682" cy="249366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5878339" y="1092152"/>
            <a:ext cx="1141223" cy="704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19562" y="979021"/>
            <a:ext cx="2211034"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"Catch phrase"</a:t>
            </a:r>
          </a:p>
        </p:txBody>
      </p:sp>
      <p:sp>
        <p:nvSpPr>
          <p:cNvPr id="2" name="TextBox 1">
            <a:extLst>
              <a:ext uri="{FF2B5EF4-FFF2-40B4-BE49-F238E27FC236}">
                <a16:creationId xmlns:a16="http://schemas.microsoft.com/office/drawing/2014/main" id="{ADE33DFD-9F7C-F42D-E546-24BDBC6E0923}"/>
              </a:ext>
            </a:extLst>
          </p:cNvPr>
          <p:cNvSpPr txBox="1"/>
          <p:nvPr/>
        </p:nvSpPr>
        <p:spPr>
          <a:xfrm>
            <a:off x="4172422" y="2659400"/>
            <a:ext cx="7785116" cy="427809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Magic happens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Found empty slot */</a:t>
            </a:r>
          </a:p>
          <a:p>
            <a:r>
              <a:rPr lang="en-US" sz="1600" b="1" dirty="0">
                <a:latin typeface="Courier New" panose="02070309020205020404" pitchFamily="49" charset="0"/>
                <a:cs typeface="Courier New" panose="02070309020205020404" pitchFamily="49" charset="0"/>
              </a:rPr>
              <a:t>    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    old-&gt;key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(key)+1);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(old-&gt;key,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6871517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09A8760-6362-1974-7CC9-CDB7FCE122A8}"/>
              </a:ext>
            </a:extLst>
          </p:cNvPr>
          <p:cNvSpPr>
            <a:spLocks noGrp="1"/>
          </p:cNvSpPr>
          <p:nvPr>
            <p:ph type="title"/>
          </p:nvPr>
        </p:nvSpPr>
        <p:spPr/>
        <p:txBody>
          <a:bodyPr/>
          <a:lstStyle/>
          <a:p>
            <a:r>
              <a:rPr lang="en-US" dirty="0"/>
              <a:t>Using K&amp;R patterns to build Python Classes</a:t>
            </a:r>
          </a:p>
        </p:txBody>
      </p:sp>
      <p:sp>
        <p:nvSpPr>
          <p:cNvPr id="5" name="Content Placeholder 4">
            <a:extLst>
              <a:ext uri="{FF2B5EF4-FFF2-40B4-BE49-F238E27FC236}">
                <a16:creationId xmlns:a16="http://schemas.microsoft.com/office/drawing/2014/main" id="{E593082D-7643-4A1D-5FB5-FA21956FA74E}"/>
              </a:ext>
            </a:extLst>
          </p:cNvPr>
          <p:cNvSpPr>
            <a:spLocks noGrp="1"/>
          </p:cNvSpPr>
          <p:nvPr>
            <p:ph idx="1"/>
          </p:nvPr>
        </p:nvSpPr>
        <p:spPr/>
        <p:txBody>
          <a:bodyPr>
            <a:normAutofit/>
          </a:bodyPr>
          <a:lstStyle/>
          <a:p>
            <a:r>
              <a:rPr lang="en-US" dirty="0"/>
              <a:t>Python String Class</a:t>
            </a:r>
          </a:p>
          <a:p>
            <a:pPr lvl="1"/>
            <a:r>
              <a:rPr lang="en-US" dirty="0"/>
              <a:t>Extendable character array (not in K&amp;R)</a:t>
            </a:r>
          </a:p>
          <a:p>
            <a:r>
              <a:rPr lang="en-US" dirty="0"/>
              <a:t>Python List Class</a:t>
            </a:r>
          </a:p>
          <a:p>
            <a:pPr lvl="1"/>
            <a:r>
              <a:rPr lang="en-US" dirty="0"/>
              <a:t>Linked List from K&amp;R 6.5.1 (Added by Dr. Chuck before 6.5) </a:t>
            </a:r>
          </a:p>
          <a:p>
            <a:r>
              <a:rPr lang="en-US" dirty="0"/>
              <a:t>Python 1.0 Dictionary Class (1994)</a:t>
            </a:r>
          </a:p>
          <a:p>
            <a:pPr lvl="1"/>
            <a:r>
              <a:rPr lang="en-US" dirty="0"/>
              <a:t>Hash Map of key / value pairs with buckets and chains from K&amp;R 6.6</a:t>
            </a:r>
          </a:p>
        </p:txBody>
      </p:sp>
    </p:spTree>
    <p:extLst>
      <p:ext uri="{BB962C8B-B14F-4D97-AF65-F5344CB8AC3E}">
        <p14:creationId xmlns:p14="http://schemas.microsoft.com/office/powerpoint/2010/main" val="33674472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41825" y="282860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24831" y="305944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01441" y="324165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flipV="1">
            <a:off x="5871741" y="596515"/>
            <a:ext cx="1141223" cy="1752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06691" y="550666"/>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44087" y="563322"/>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06691" y="911264"/>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10857" y="1271861"/>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48253" y="128451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10857" y="1632459"/>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47000" y="32366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47000" y="110743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47000" y="71555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1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00239" y="747988"/>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12964" y="41294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a:endCxn id="41" idx="1"/>
          </p:cNvCxnSpPr>
          <p:nvPr/>
        </p:nvCxnSpPr>
        <p:spPr>
          <a:xfrm flipV="1">
            <a:off x="2704405" y="747988"/>
            <a:ext cx="1239682" cy="249366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5862451" y="1092152"/>
            <a:ext cx="1141223" cy="704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03674" y="979021"/>
            <a:ext cx="78590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sp>
        <p:nvSpPr>
          <p:cNvPr id="4" name="Rectangle 3">
            <a:extLst>
              <a:ext uri="{FF2B5EF4-FFF2-40B4-BE49-F238E27FC236}">
                <a16:creationId xmlns:a16="http://schemas.microsoft.com/office/drawing/2014/main" id="{7F7FDE05-2E1E-F79D-F9C5-9F2CF09A1B4C}"/>
              </a:ext>
            </a:extLst>
          </p:cNvPr>
          <p:cNvSpPr/>
          <p:nvPr/>
        </p:nvSpPr>
        <p:spPr>
          <a:xfrm>
            <a:off x="8833966" y="692999"/>
            <a:ext cx="2211034"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"Catch phrase"</a:t>
            </a:r>
          </a:p>
        </p:txBody>
      </p:sp>
      <p:sp>
        <p:nvSpPr>
          <p:cNvPr id="6" name="TextBox 5">
            <a:extLst>
              <a:ext uri="{FF2B5EF4-FFF2-40B4-BE49-F238E27FC236}">
                <a16:creationId xmlns:a16="http://schemas.microsoft.com/office/drawing/2014/main" id="{A6076176-BB62-57C5-358B-4133DF558C3A}"/>
              </a:ext>
            </a:extLst>
          </p:cNvPr>
          <p:cNvSpPr txBox="1"/>
          <p:nvPr/>
        </p:nvSpPr>
        <p:spPr>
          <a:xfrm>
            <a:off x="8833966" y="323667"/>
            <a:ext cx="660950" cy="369332"/>
          </a:xfrm>
          <a:prstGeom prst="rect">
            <a:avLst/>
          </a:prstGeom>
          <a:noFill/>
        </p:spPr>
        <p:txBody>
          <a:bodyPr wrap="none" rtlCol="0">
            <a:spAutoFit/>
          </a:bodyPr>
          <a:lstStyle/>
          <a:p>
            <a:r>
              <a:rPr lang="en-US" dirty="0"/>
              <a:t>Free:</a:t>
            </a:r>
          </a:p>
        </p:txBody>
      </p:sp>
      <p:sp>
        <p:nvSpPr>
          <p:cNvPr id="7" name="TextBox 6">
            <a:extLst>
              <a:ext uri="{FF2B5EF4-FFF2-40B4-BE49-F238E27FC236}">
                <a16:creationId xmlns:a16="http://schemas.microsoft.com/office/drawing/2014/main" id="{4C46DCDB-4EC1-5AE9-C031-7ABF1C6E3908}"/>
              </a:ext>
            </a:extLst>
          </p:cNvPr>
          <p:cNvSpPr txBox="1"/>
          <p:nvPr/>
        </p:nvSpPr>
        <p:spPr>
          <a:xfrm>
            <a:off x="4172422" y="2659400"/>
            <a:ext cx="7785116" cy="4031873"/>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r>
              <a:rPr lang="en-US" sz="1600" b="1" dirty="0">
                <a:latin typeface="Courier New" panose="02070309020205020404" pitchFamily="49" charset="0"/>
                <a:cs typeface="Courier New" panose="02070309020205020404" pitchFamily="49" charset="0"/>
              </a:rPr>
              <a:t>    /* Found Existing slot */</a:t>
            </a:r>
          </a:p>
          <a:p>
            <a:r>
              <a:rPr lang="en-US" sz="1600" b="1" dirty="0">
                <a:latin typeface="Courier New" panose="02070309020205020404" pitchFamily="49" charset="0"/>
                <a:cs typeface="Courier New" panose="02070309020205020404" pitchFamily="49" charset="0"/>
              </a:rPr>
              <a:t>    if ( old != NULL &amp;&amp; old-&gt;key != NULL ) {</a:t>
            </a:r>
          </a:p>
          <a:p>
            <a:r>
              <a:rPr lang="en-US" sz="1600" b="1" dirty="0">
                <a:latin typeface="Courier New" panose="02070309020205020404" pitchFamily="49" charset="0"/>
                <a:cs typeface="Courier New" panose="02070309020205020404" pitchFamily="49" charset="0"/>
              </a:rPr>
              <a:t>        free(old-&gt;value);</a:t>
            </a:r>
          </a:p>
          <a:p>
            <a:r>
              <a:rPr lang="en-US" sz="1600" b="1" dirty="0">
                <a:latin typeface="Courier New" panose="02070309020205020404" pitchFamily="49" charset="0"/>
                <a:cs typeface="Courier New" panose="02070309020205020404" pitchFamily="49" charset="0"/>
              </a:rPr>
              <a:t>        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        return;</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Magic Happens ... */</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0698235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41825" y="2828609"/>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24831" y="3059447"/>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01441" y="3241654"/>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5871741" y="746117"/>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06691" y="550666"/>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44087" y="563322"/>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06691" y="911264"/>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10857" y="1271861"/>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48253" y="128451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10857" y="1632459"/>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47000" y="32366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47000" y="110743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47000" y="71555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00239" y="747988"/>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12964" y="603549"/>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a:endCxn id="52" idx="1"/>
          </p:cNvCxnSpPr>
          <p:nvPr/>
        </p:nvCxnSpPr>
        <p:spPr>
          <a:xfrm flipV="1">
            <a:off x="2704405" y="1469183"/>
            <a:ext cx="1243848" cy="177247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5862451" y="1096209"/>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03674" y="971935"/>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5862451" y="1497680"/>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7003674" y="1355112"/>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flipV="1">
            <a:off x="5853161" y="1847772"/>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6994384" y="1723498"/>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4" name="TextBox 3">
            <a:extLst>
              <a:ext uri="{FF2B5EF4-FFF2-40B4-BE49-F238E27FC236}">
                <a16:creationId xmlns:a16="http://schemas.microsoft.com/office/drawing/2014/main" id="{0DC534CD-5824-11FF-3BB0-928EC84E57BF}"/>
              </a:ext>
            </a:extLst>
          </p:cNvPr>
          <p:cNvSpPr txBox="1"/>
          <p:nvPr/>
        </p:nvSpPr>
        <p:spPr>
          <a:xfrm>
            <a:off x="4172422" y="2659400"/>
            <a:ext cx="7785116" cy="427809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Magic happens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Found empty slot */</a:t>
            </a:r>
          </a:p>
          <a:p>
            <a:r>
              <a:rPr lang="en-US" sz="1600" b="1" dirty="0">
                <a:latin typeface="Courier New" panose="02070309020205020404" pitchFamily="49" charset="0"/>
                <a:cs typeface="Courier New" panose="02070309020205020404" pitchFamily="49" charset="0"/>
              </a:rPr>
              <a:t>    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    old-&gt;key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(key)+1);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(old-&gt;key,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self-&gt;length++;</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8244186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541825" y="2835753"/>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424831" y="3066591"/>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201441" y="3248798"/>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5871741" y="753261"/>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606691" y="557810"/>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3944087" y="57046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606691" y="918408"/>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610857" y="1279005"/>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3948253" y="1291661"/>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610857" y="1639603"/>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47000" y="33081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 </a:t>
            </a:r>
          </a:p>
        </p:txBody>
      </p:sp>
      <p:sp>
        <p:nvSpPr>
          <p:cNvPr id="107" name="Rectangle 106">
            <a:extLst>
              <a:ext uri="{FF2B5EF4-FFF2-40B4-BE49-F238E27FC236}">
                <a16:creationId xmlns:a16="http://schemas.microsoft.com/office/drawing/2014/main" id="{347D4102-D4BD-4C25-0677-63BEE16631E1}"/>
              </a:ext>
            </a:extLst>
          </p:cNvPr>
          <p:cNvSpPr/>
          <p:nvPr/>
        </p:nvSpPr>
        <p:spPr>
          <a:xfrm>
            <a:off x="1147000" y="111458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47000" y="722697"/>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2700239" y="755132"/>
            <a:ext cx="1243848" cy="5128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7012964" y="61069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8" name="Straight Arrow Connector 7">
            <a:extLst>
              <a:ext uri="{FF2B5EF4-FFF2-40B4-BE49-F238E27FC236}">
                <a16:creationId xmlns:a16="http://schemas.microsoft.com/office/drawing/2014/main" id="{D8F99EEC-95EF-41CE-4F02-FA66A81A282F}"/>
              </a:ext>
            </a:extLst>
          </p:cNvPr>
          <p:cNvCxnSpPr>
            <a:cxnSpLocks/>
            <a:stCxn id="26" idx="3"/>
          </p:cNvCxnSpPr>
          <p:nvPr/>
        </p:nvCxnSpPr>
        <p:spPr>
          <a:xfrm flipV="1">
            <a:off x="2704405" y="2439493"/>
            <a:ext cx="713667" cy="80930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5862451" y="1103353"/>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7003674" y="97907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5862451" y="1504824"/>
            <a:ext cx="1141223"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7003674" y="1362256"/>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flipV="1">
            <a:off x="5853161" y="1854916"/>
            <a:ext cx="1141223" cy="105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6994384" y="1730642"/>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4" name="&quot;No&quot; Symbol 3">
            <a:extLst>
              <a:ext uri="{FF2B5EF4-FFF2-40B4-BE49-F238E27FC236}">
                <a16:creationId xmlns:a16="http://schemas.microsoft.com/office/drawing/2014/main" id="{80F04E7A-F165-B469-BEA5-47B0E483A493}"/>
              </a:ext>
            </a:extLst>
          </p:cNvPr>
          <p:cNvSpPr/>
          <p:nvPr/>
        </p:nvSpPr>
        <p:spPr>
          <a:xfrm>
            <a:off x="3322163" y="1755132"/>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a:extLst>
              <a:ext uri="{FF2B5EF4-FFF2-40B4-BE49-F238E27FC236}">
                <a16:creationId xmlns:a16="http://schemas.microsoft.com/office/drawing/2014/main" id="{551799EE-5B33-BEE3-7D81-963B9F2F1BBF}"/>
              </a:ext>
            </a:extLst>
          </p:cNvPr>
          <p:cNvSpPr txBox="1"/>
          <p:nvPr/>
        </p:nvSpPr>
        <p:spPr>
          <a:xfrm>
            <a:off x="4172422" y="2659400"/>
            <a:ext cx="7785116"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void p1dict_put(struct p1dict* self, char *key, char *value)</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*old;</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old = p1dict_find(self, key);</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 If we need a new slot and don't find one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*0.7) )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("We are making space for %s\n", key);</a:t>
            </a:r>
          </a:p>
          <a:p>
            <a:r>
              <a:rPr lang="en-US" sz="1600" b="1" dirty="0">
                <a:latin typeface="Courier New" panose="02070309020205020404" pitchFamily="49" charset="0"/>
                <a:cs typeface="Courier New" panose="02070309020205020404" pitchFamily="49" charset="0"/>
              </a:rPr>
              <a:t>        /* ... Expand / re-hash code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904734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0F58A9-AE0B-BA5E-9746-214159AC2FB3}"/>
              </a:ext>
            </a:extLst>
          </p:cNvPr>
          <p:cNvSpPr txBox="1"/>
          <p:nvPr/>
        </p:nvSpPr>
        <p:spPr>
          <a:xfrm>
            <a:off x="743918" y="467185"/>
            <a:ext cx="10704163" cy="575542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printf</a:t>
            </a:r>
            <a:r>
              <a:rPr lang="en-US" sz="1600" b="1" dirty="0">
                <a:latin typeface="Courier New" panose="02070309020205020404" pitchFamily="49" charset="0"/>
                <a:cs typeface="Courier New" panose="02070309020205020404" pitchFamily="49" charset="0"/>
              </a:rPr>
              <a:t>("We are making space for %s\n", 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old_alloc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 = self-&gt;items;</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make new "empty items" */</a:t>
            </a:r>
          </a:p>
          <a:p>
            <a:r>
              <a:rPr lang="en-US" sz="1600" b="1" dirty="0">
                <a:latin typeface="Courier New" panose="02070309020205020404" pitchFamily="49" charset="0"/>
                <a:cs typeface="Courier New" panose="02070309020205020404" pitchFamily="49" charset="0"/>
              </a:rPr>
              <a: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        self-&gt;items = malloc(self-&gt;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 = NULL;</a:t>
            </a:r>
          </a:p>
          <a:p>
            <a:r>
              <a:rPr lang="en-US" sz="1600" b="1" dirty="0">
                <a:latin typeface="Courier New" panose="02070309020205020404" pitchFamily="49" charset="0"/>
                <a:cs typeface="Courier New" panose="02070309020205020404" pitchFamily="49" charset="0"/>
              </a:rPr>
              <a:t>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We need to loop through old items and re-hash them */</a:t>
            </a:r>
          </a:p>
          <a:p>
            <a:r>
              <a:rPr lang="en-US" sz="1600" b="1" dirty="0">
                <a:latin typeface="Courier New" panose="02070309020205020404" pitchFamily="49" charset="0"/>
                <a:cs typeface="Courier New" panose="02070309020205020404" pitchFamily="49" charset="0"/>
              </a:rPr>
              <a:t>        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&lt;</a:t>
            </a:r>
            <a:r>
              <a:rPr lang="en-US" sz="1600" b="1" dirty="0" err="1">
                <a:latin typeface="Courier New" panose="02070309020205020404" pitchFamily="49" charset="0"/>
                <a:cs typeface="Courier New" panose="02070309020205020404" pitchFamily="49" charset="0"/>
              </a:rPr>
              <a:t>old_alloc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if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 ) continue;</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 = p1dict_find(self,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-&gt;key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-&gt;value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free(</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Find a space to insert in the new items */</a:t>
            </a:r>
          </a:p>
          <a:p>
            <a:r>
              <a:rPr lang="en-US" sz="1600" b="1" dirty="0">
                <a:latin typeface="Courier New" panose="02070309020205020404" pitchFamily="49" charset="0"/>
                <a:cs typeface="Courier New" panose="02070309020205020404" pitchFamily="49" charset="0"/>
              </a:rPr>
              <a:t>        old = p1dict_find(self, key);</a:t>
            </a:r>
          </a:p>
        </p:txBody>
      </p:sp>
    </p:spTree>
    <p:extLst>
      <p:ext uri="{BB962C8B-B14F-4D97-AF65-F5344CB8AC3E}">
        <p14:creationId xmlns:p14="http://schemas.microsoft.com/office/powerpoint/2010/main" val="692452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6214225" y="519118"/>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856289" y="32366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193685" y="33632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856289" y="68426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860455" y="104486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97851" y="105751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860455" y="140546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3013074" y="520989"/>
            <a:ext cx="1180611" cy="9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6214225" y="1254591"/>
            <a:ext cx="1963281" cy="160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a:off x="6214225" y="1620773"/>
            <a:ext cx="195399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F3D87BA3-CD4F-7C0A-3B38-D9675B6111D4}"/>
              </a:ext>
            </a:extLst>
          </p:cNvPr>
          <p:cNvSpPr/>
          <p:nvPr/>
        </p:nvSpPr>
        <p:spPr>
          <a:xfrm>
            <a:off x="1147000" y="355059"/>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old_items</a:t>
            </a:r>
            <a:r>
              <a:rPr lang="en-US" dirty="0">
                <a:solidFill>
                  <a:schemeClr val="tx1"/>
                </a:solidFill>
                <a:latin typeface="Courier New" panose="02070309020205020404" pitchFamily="49" charset="0"/>
                <a:cs typeface="Courier New" panose="02070309020205020404" pitchFamily="49" charset="0"/>
              </a:rPr>
              <a:t>:</a:t>
            </a:r>
          </a:p>
        </p:txBody>
      </p: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CEFA7B7-979E-ADFD-0D07-4628839CB0A8}"/>
              </a:ext>
            </a:extLst>
          </p:cNvPr>
          <p:cNvSpPr/>
          <p:nvPr/>
        </p:nvSpPr>
        <p:spPr>
          <a:xfrm>
            <a:off x="1147000" y="862705"/>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old_alloc</a:t>
            </a:r>
            <a:r>
              <a:rPr lang="en-US" dirty="0">
                <a:solidFill>
                  <a:schemeClr val="tx1"/>
                </a:solidFill>
                <a:latin typeface="Courier New" panose="02070309020205020404" pitchFamily="49" charset="0"/>
                <a:cs typeface="Courier New" panose="02070309020205020404" pitchFamily="49" charset="0"/>
              </a:rPr>
              <a:t>: 2</a:t>
            </a:r>
          </a:p>
        </p:txBody>
      </p:sp>
      <p:cxnSp>
        <p:nvCxnSpPr>
          <p:cNvPr id="45" name="Straight Arrow Connector 44">
            <a:extLst>
              <a:ext uri="{FF2B5EF4-FFF2-40B4-BE49-F238E27FC236}">
                <a16:creationId xmlns:a16="http://schemas.microsoft.com/office/drawing/2014/main" id="{916C6164-AF76-64FC-2C42-455C90F44D53}"/>
              </a:ext>
            </a:extLst>
          </p:cNvPr>
          <p:cNvCxnSpPr>
            <a:cxnSpLocks/>
          </p:cNvCxnSpPr>
          <p:nvPr/>
        </p:nvCxnSpPr>
        <p:spPr>
          <a:xfrm>
            <a:off x="6195645" y="869210"/>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B152E82-0031-8742-4C5E-06D81F910075}"/>
              </a:ext>
            </a:extLst>
          </p:cNvPr>
          <p:cNvSpPr txBox="1"/>
          <p:nvPr/>
        </p:nvSpPr>
        <p:spPr>
          <a:xfrm>
            <a:off x="6951241" y="3215283"/>
            <a:ext cx="5158153" cy="230832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make new "empty items" */</a:t>
            </a:r>
          </a:p>
          <a:p>
            <a:r>
              <a:rPr lang="en-US" sz="1600" b="1" dirty="0">
                <a:latin typeface="Courier New" panose="02070309020205020404" pitchFamily="49" charset="0"/>
                <a:cs typeface="Courier New" panose="02070309020205020404" pitchFamily="49" charset="0"/>
              </a:rPr>
              <a:t>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 2;</a:t>
            </a:r>
          </a:p>
          <a:p>
            <a:r>
              <a:rPr lang="en-US" sz="1600" b="1" dirty="0">
                <a:latin typeface="Courier New" panose="02070309020205020404" pitchFamily="49" charset="0"/>
                <a:cs typeface="Courier New" panose="02070309020205020404" pitchFamily="49" charset="0"/>
              </a:rPr>
              <a:t>self-&gt;items = malloc(self-&gt;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&lt;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a:t>
            </a:r>
          </a:p>
          <a:p>
            <a:r>
              <a:rPr lang="en-US" sz="1600" b="1" dirty="0">
                <a:latin typeface="Courier New" panose="02070309020205020404" pitchFamily="49" charset="0"/>
                <a:cs typeface="Courier New" panose="02070309020205020404" pitchFamily="49" charset="0"/>
              </a:rPr>
              <a:t>        self-&gt;items[</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 = NULL;</a:t>
            </a:r>
          </a:p>
          <a:p>
            <a:r>
              <a:rPr lang="en-US" sz="1600" b="1" dirty="0">
                <a:latin typeface="Courier New" panose="02070309020205020404" pitchFamily="49" charset="0"/>
                <a:cs typeface="Courier New" panose="02070309020205020404" pitchFamily="49" charset="0"/>
              </a:rPr>
              <a:t>}</a:t>
            </a:r>
          </a:p>
        </p:txBody>
      </p: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1483241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a:extLst>
              <a:ext uri="{FF2B5EF4-FFF2-40B4-BE49-F238E27FC236}">
                <a16:creationId xmlns:a16="http://schemas.microsoft.com/office/drawing/2014/main" id="{76B2843F-38B6-E0E9-70B2-745C467877A8}"/>
              </a:ext>
            </a:extLst>
          </p:cNvPr>
          <p:cNvSpPr/>
          <p:nvPr/>
        </p:nvSpPr>
        <p:spPr>
          <a:xfrm>
            <a:off x="1644163" y="3635968"/>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7" name="Rectangle 26">
            <a:extLst>
              <a:ext uri="{FF2B5EF4-FFF2-40B4-BE49-F238E27FC236}">
                <a16:creationId xmlns:a16="http://schemas.microsoft.com/office/drawing/2014/main" id="{FE5D9C83-A4C7-E4E9-8354-177AD2DBFA50}"/>
              </a:ext>
            </a:extLst>
          </p:cNvPr>
          <p:cNvSpPr/>
          <p:nvPr/>
        </p:nvSpPr>
        <p:spPr>
          <a:xfrm>
            <a:off x="527169" y="3866806"/>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28" name="Straight Arrow Connector 27">
            <a:extLst>
              <a:ext uri="{FF2B5EF4-FFF2-40B4-BE49-F238E27FC236}">
                <a16:creationId xmlns:a16="http://schemas.microsoft.com/office/drawing/2014/main" id="{E0F0BB17-BA5A-785E-F90A-DFDEA3C2D35A}"/>
              </a:ext>
            </a:extLst>
          </p:cNvPr>
          <p:cNvCxnSpPr>
            <a:cxnSpLocks/>
            <a:stCxn id="27" idx="3"/>
            <a:endCxn id="26" idx="1"/>
          </p:cNvCxnSpPr>
          <p:nvPr/>
        </p:nvCxnSpPr>
        <p:spPr>
          <a:xfrm flipV="1">
            <a:off x="1303779" y="4049013"/>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6214225" y="519118"/>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856289" y="32366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193685" y="33632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856289" y="68426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860455" y="104486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97851" y="105751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860455" y="140546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3013074" y="520989"/>
            <a:ext cx="1180611" cy="9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6195645" y="869210"/>
            <a:ext cx="1981861" cy="230910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6214225" y="1254591"/>
            <a:ext cx="1963281" cy="160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a:off x="6214225" y="1620773"/>
            <a:ext cx="195399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F3D87BA3-CD4F-7C0A-3B38-D9675B6111D4}"/>
              </a:ext>
            </a:extLst>
          </p:cNvPr>
          <p:cNvSpPr/>
          <p:nvPr/>
        </p:nvSpPr>
        <p:spPr>
          <a:xfrm>
            <a:off x="1147000" y="355059"/>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old_items</a:t>
            </a:r>
            <a:r>
              <a:rPr lang="en-US" dirty="0">
                <a:solidFill>
                  <a:schemeClr val="tx1"/>
                </a:solidFill>
                <a:latin typeface="Courier New" panose="02070309020205020404" pitchFamily="49" charset="0"/>
                <a:cs typeface="Courier New" panose="02070309020205020404" pitchFamily="49" charset="0"/>
              </a:rPr>
              <a:t>:</a:t>
            </a:r>
          </a:p>
        </p:txBody>
      </p: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CEFA7B7-979E-ADFD-0D07-4628839CB0A8}"/>
              </a:ext>
            </a:extLst>
          </p:cNvPr>
          <p:cNvSpPr/>
          <p:nvPr/>
        </p:nvSpPr>
        <p:spPr>
          <a:xfrm>
            <a:off x="1147000" y="862705"/>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old_alloc</a:t>
            </a:r>
            <a:r>
              <a:rPr lang="en-US" dirty="0">
                <a:solidFill>
                  <a:schemeClr val="tx1"/>
                </a:solidFill>
                <a:latin typeface="Courier New" panose="02070309020205020404" pitchFamily="49" charset="0"/>
                <a:cs typeface="Courier New" panose="02070309020205020404" pitchFamily="49" charset="0"/>
              </a:rPr>
              <a:t>: 2</a:t>
            </a:r>
          </a:p>
        </p:txBody>
      </p: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22760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916C6164-AF76-64FC-2C42-455C90F44D53}"/>
              </a:ext>
            </a:extLst>
          </p:cNvPr>
          <p:cNvCxnSpPr>
            <a:cxnSpLocks/>
          </p:cNvCxnSpPr>
          <p:nvPr/>
        </p:nvCxnSpPr>
        <p:spPr>
          <a:xfrm>
            <a:off x="6195645" y="869210"/>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F9C05A3E-431E-F098-E6F6-5259005A772E}"/>
              </a:ext>
            </a:extLst>
          </p:cNvPr>
          <p:cNvCxnSpPr>
            <a:cxnSpLocks/>
            <a:stCxn id="26" idx="3"/>
            <a:endCxn id="9" idx="1"/>
          </p:cNvCxnSpPr>
          <p:nvPr/>
        </p:nvCxnSpPr>
        <p:spPr>
          <a:xfrm flipV="1">
            <a:off x="2806743" y="3516405"/>
            <a:ext cx="1386942" cy="53260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B152E82-0031-8742-4C5E-06D81F910075}"/>
              </a:ext>
            </a:extLst>
          </p:cNvPr>
          <p:cNvSpPr txBox="1"/>
          <p:nvPr/>
        </p:nvSpPr>
        <p:spPr>
          <a:xfrm>
            <a:off x="6951241" y="3215283"/>
            <a:ext cx="5158153" cy="181588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for(</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=0;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&lt;</a:t>
            </a:r>
            <a:r>
              <a:rPr lang="en-US" sz="1600" b="1" dirty="0" err="1">
                <a:latin typeface="Courier New" panose="02070309020205020404" pitchFamily="49" charset="0"/>
                <a:cs typeface="Courier New" panose="02070309020205020404" pitchFamily="49" charset="0"/>
              </a:rPr>
              <a:t>old_alloc</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if(</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 == NULL) continue;</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 = p1dict_find(self,</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-&gt;key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].key;</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new_item</a:t>
            </a:r>
            <a:r>
              <a:rPr lang="en-US" sz="1600" b="1" dirty="0">
                <a:latin typeface="Courier New" panose="02070309020205020404" pitchFamily="49" charset="0"/>
                <a:cs typeface="Courier New" panose="02070309020205020404" pitchFamily="49" charset="0"/>
              </a:rPr>
              <a:t>-&gt;value = </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i</a:t>
            </a:r>
            <a:r>
              <a:rPr lang="en-US" sz="1600" b="1" dirty="0">
                <a:latin typeface="Courier New" panose="02070309020205020404" pitchFamily="49" charset="0"/>
                <a:cs typeface="Courier New" panose="02070309020205020404" pitchFamily="49" charset="0"/>
              </a:rPr>
              <a:t>].value;</a:t>
            </a:r>
          </a:p>
          <a:p>
            <a:r>
              <a:rPr lang="en-US" sz="1600" b="1" dirty="0">
                <a:latin typeface="Courier New" panose="02070309020205020404" pitchFamily="49" charset="0"/>
                <a:cs typeface="Courier New" panose="02070309020205020404" pitchFamily="49" charset="0"/>
              </a:rPr>
              <a:t>}</a:t>
            </a:r>
          </a:p>
        </p:txBody>
      </p: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13238643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9" name="Straight Arrow Connector 28">
            <a:extLst>
              <a:ext uri="{FF2B5EF4-FFF2-40B4-BE49-F238E27FC236}">
                <a16:creationId xmlns:a16="http://schemas.microsoft.com/office/drawing/2014/main" id="{641D4E0B-7126-E61E-812C-ECEAA8D012F7}"/>
              </a:ext>
            </a:extLst>
          </p:cNvPr>
          <p:cNvCxnSpPr>
            <a:cxnSpLocks/>
            <a:endCxn id="3" idx="1"/>
          </p:cNvCxnSpPr>
          <p:nvPr/>
        </p:nvCxnSpPr>
        <p:spPr>
          <a:xfrm>
            <a:off x="6214225" y="519118"/>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C4ABF3EE-4D29-7281-C739-69AD498D2F51}"/>
              </a:ext>
            </a:extLst>
          </p:cNvPr>
          <p:cNvSpPr/>
          <p:nvPr/>
        </p:nvSpPr>
        <p:spPr>
          <a:xfrm>
            <a:off x="4856289" y="32366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41" name="TextBox 40">
            <a:extLst>
              <a:ext uri="{FF2B5EF4-FFF2-40B4-BE49-F238E27FC236}">
                <a16:creationId xmlns:a16="http://schemas.microsoft.com/office/drawing/2014/main" id="{EE63C7B1-FB4D-D473-3F51-BBF2B773808E}"/>
              </a:ext>
            </a:extLst>
          </p:cNvPr>
          <p:cNvSpPr txBox="1"/>
          <p:nvPr/>
        </p:nvSpPr>
        <p:spPr>
          <a:xfrm>
            <a:off x="4193685" y="33632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43" name="Straight Connector 42">
            <a:extLst>
              <a:ext uri="{FF2B5EF4-FFF2-40B4-BE49-F238E27FC236}">
                <a16:creationId xmlns:a16="http://schemas.microsoft.com/office/drawing/2014/main" id="{B0A69AD4-7682-A1A5-DDFA-8218DC5862A5}"/>
              </a:ext>
            </a:extLst>
          </p:cNvPr>
          <p:cNvCxnSpPr>
            <a:stCxn id="36" idx="1"/>
            <a:endCxn id="36" idx="3"/>
          </p:cNvCxnSpPr>
          <p:nvPr/>
        </p:nvCxnSpPr>
        <p:spPr>
          <a:xfrm>
            <a:off x="4856289" y="68426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2971B7F-9234-D174-BFC5-4C25879791DC}"/>
              </a:ext>
            </a:extLst>
          </p:cNvPr>
          <p:cNvSpPr/>
          <p:nvPr/>
        </p:nvSpPr>
        <p:spPr>
          <a:xfrm>
            <a:off x="4860455" y="104486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a:t>
            </a:r>
          </a:p>
        </p:txBody>
      </p:sp>
      <p:sp>
        <p:nvSpPr>
          <p:cNvPr id="52" name="TextBox 51">
            <a:extLst>
              <a:ext uri="{FF2B5EF4-FFF2-40B4-BE49-F238E27FC236}">
                <a16:creationId xmlns:a16="http://schemas.microsoft.com/office/drawing/2014/main" id="{0F7CA3E5-A964-0010-B70E-526B307E472D}"/>
              </a:ext>
            </a:extLst>
          </p:cNvPr>
          <p:cNvSpPr txBox="1"/>
          <p:nvPr/>
        </p:nvSpPr>
        <p:spPr>
          <a:xfrm>
            <a:off x="4197851" y="105751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53" name="Straight Connector 52">
            <a:extLst>
              <a:ext uri="{FF2B5EF4-FFF2-40B4-BE49-F238E27FC236}">
                <a16:creationId xmlns:a16="http://schemas.microsoft.com/office/drawing/2014/main" id="{33CEF78B-7593-8C61-1E47-FE37399BD80D}"/>
              </a:ext>
            </a:extLst>
          </p:cNvPr>
          <p:cNvCxnSpPr>
            <a:stCxn id="51" idx="1"/>
            <a:endCxn id="51" idx="3"/>
          </p:cNvCxnSpPr>
          <p:nvPr/>
        </p:nvCxnSpPr>
        <p:spPr>
          <a:xfrm>
            <a:off x="4860455" y="140546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cxnSp>
        <p:nvCxnSpPr>
          <p:cNvPr id="116" name="Straight Arrow Connector 115">
            <a:extLst>
              <a:ext uri="{FF2B5EF4-FFF2-40B4-BE49-F238E27FC236}">
                <a16:creationId xmlns:a16="http://schemas.microsoft.com/office/drawing/2014/main" id="{2D77BA6F-A25D-F776-E800-A8D60D8C0EC2}"/>
              </a:ext>
            </a:extLst>
          </p:cNvPr>
          <p:cNvCxnSpPr>
            <a:cxnSpLocks/>
            <a:endCxn id="41" idx="1"/>
          </p:cNvCxnSpPr>
          <p:nvPr/>
        </p:nvCxnSpPr>
        <p:spPr>
          <a:xfrm flipV="1">
            <a:off x="3013074" y="520989"/>
            <a:ext cx="1180611" cy="9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6195645" y="869210"/>
            <a:ext cx="1981861" cy="230910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cxnSp>
        <p:nvCxnSpPr>
          <p:cNvPr id="19" name="Straight Arrow Connector 18">
            <a:extLst>
              <a:ext uri="{FF2B5EF4-FFF2-40B4-BE49-F238E27FC236}">
                <a16:creationId xmlns:a16="http://schemas.microsoft.com/office/drawing/2014/main" id="{B690842F-0800-C127-8A81-5C1705339901}"/>
              </a:ext>
            </a:extLst>
          </p:cNvPr>
          <p:cNvCxnSpPr>
            <a:cxnSpLocks/>
            <a:endCxn id="20" idx="1"/>
          </p:cNvCxnSpPr>
          <p:nvPr/>
        </p:nvCxnSpPr>
        <p:spPr>
          <a:xfrm>
            <a:off x="6214225" y="1254591"/>
            <a:ext cx="1963281" cy="1609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cxnSp>
        <p:nvCxnSpPr>
          <p:cNvPr id="21" name="Straight Arrow Connector 20">
            <a:extLst>
              <a:ext uri="{FF2B5EF4-FFF2-40B4-BE49-F238E27FC236}">
                <a16:creationId xmlns:a16="http://schemas.microsoft.com/office/drawing/2014/main" id="{B6951A30-DCAA-C8CD-7E3A-D05A05A795CE}"/>
              </a:ext>
            </a:extLst>
          </p:cNvPr>
          <p:cNvCxnSpPr>
            <a:cxnSpLocks/>
            <a:endCxn id="22" idx="1"/>
          </p:cNvCxnSpPr>
          <p:nvPr/>
        </p:nvCxnSpPr>
        <p:spPr>
          <a:xfrm>
            <a:off x="6214225" y="1620773"/>
            <a:ext cx="195399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F3D87BA3-CD4F-7C0A-3B38-D9675B6111D4}"/>
              </a:ext>
            </a:extLst>
          </p:cNvPr>
          <p:cNvSpPr/>
          <p:nvPr/>
        </p:nvSpPr>
        <p:spPr>
          <a:xfrm>
            <a:off x="1147000" y="355059"/>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old_items</a:t>
            </a:r>
            <a:r>
              <a:rPr lang="en-US" dirty="0">
                <a:solidFill>
                  <a:schemeClr val="tx1"/>
                </a:solidFill>
                <a:latin typeface="Courier New" panose="02070309020205020404" pitchFamily="49" charset="0"/>
                <a:cs typeface="Courier New" panose="02070309020205020404" pitchFamily="49" charset="0"/>
              </a:rPr>
              <a:t>:</a:t>
            </a:r>
          </a:p>
        </p:txBody>
      </p: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CEFA7B7-979E-ADFD-0D07-4628839CB0A8}"/>
              </a:ext>
            </a:extLst>
          </p:cNvPr>
          <p:cNvSpPr/>
          <p:nvPr/>
        </p:nvSpPr>
        <p:spPr>
          <a:xfrm>
            <a:off x="1147000" y="862705"/>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old_alloc</a:t>
            </a:r>
            <a:r>
              <a:rPr lang="en-US" dirty="0">
                <a:solidFill>
                  <a:schemeClr val="tx1"/>
                </a:solidFill>
                <a:latin typeface="Courier New" panose="02070309020205020404" pitchFamily="49" charset="0"/>
                <a:cs typeface="Courier New" panose="02070309020205020404" pitchFamily="49" charset="0"/>
              </a:rPr>
              <a:t>: 2</a:t>
            </a:r>
          </a:p>
        </p:txBody>
      </p: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22760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916C6164-AF76-64FC-2C42-455C90F44D53}"/>
              </a:ext>
            </a:extLst>
          </p:cNvPr>
          <p:cNvCxnSpPr>
            <a:cxnSpLocks/>
          </p:cNvCxnSpPr>
          <p:nvPr/>
        </p:nvCxnSpPr>
        <p:spPr>
          <a:xfrm>
            <a:off x="6195645" y="869210"/>
            <a:ext cx="197257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234899" y="1620773"/>
            <a:ext cx="1933317" cy="376772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234899" y="1270681"/>
            <a:ext cx="1942607" cy="37347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854BB905-2AB5-43D8-8D18-794D0E24DC03}"/>
              </a:ext>
            </a:extLst>
          </p:cNvPr>
          <p:cNvSpPr txBox="1"/>
          <p:nvPr/>
        </p:nvSpPr>
        <p:spPr>
          <a:xfrm>
            <a:off x="7641282" y="4071056"/>
            <a:ext cx="4281457" cy="33855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free(</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42506341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a:extLst>
              <a:ext uri="{FF2B5EF4-FFF2-40B4-BE49-F238E27FC236}">
                <a16:creationId xmlns:a16="http://schemas.microsoft.com/office/drawing/2014/main" id="{586AE6A8-0ADB-3765-96B3-0A6276548159}"/>
              </a:ext>
            </a:extLst>
          </p:cNvPr>
          <p:cNvSpPr/>
          <p:nvPr/>
        </p:nvSpPr>
        <p:spPr>
          <a:xfrm>
            <a:off x="1131137" y="1436798"/>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31137" y="2220570"/>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31137" y="1828684"/>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flipV="1">
            <a:off x="6195645" y="869210"/>
            <a:ext cx="1981861" cy="230910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852123" y="25978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89519" y="26105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852123" y="29584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856289" y="331908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93685" y="333173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856289" y="367968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852123" y="40490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89519" y="406166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852123" y="44096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856289" y="477020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93685" y="478286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856289" y="513080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a:off x="2803797" y="2434914"/>
            <a:ext cx="1385722" cy="3602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227609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49" name="Rectangle 48">
            <a:extLst>
              <a:ext uri="{FF2B5EF4-FFF2-40B4-BE49-F238E27FC236}">
                <a16:creationId xmlns:a16="http://schemas.microsoft.com/office/drawing/2014/main" id="{577FA1D7-7CAF-7A56-15D7-0B460BCD8DD1}"/>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37EF6E8-B792-4260-6DD7-70794A75A41E}"/>
              </a:ext>
            </a:extLst>
          </p:cNvPr>
          <p:cNvCxnSpPr>
            <a:cxnSpLocks/>
            <a:stCxn id="48"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33" name="&quot;No&quot; Symbol 32">
            <a:extLst>
              <a:ext uri="{FF2B5EF4-FFF2-40B4-BE49-F238E27FC236}">
                <a16:creationId xmlns:a16="http://schemas.microsoft.com/office/drawing/2014/main" id="{26B3BD14-41B0-1DA7-364D-91D05B9C4944}"/>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234899" y="1620773"/>
            <a:ext cx="1933317" cy="376772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234899" y="1270681"/>
            <a:ext cx="1942607" cy="37347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854BB905-2AB5-43D8-8D18-794D0E24DC03}"/>
              </a:ext>
            </a:extLst>
          </p:cNvPr>
          <p:cNvSpPr txBox="1"/>
          <p:nvPr/>
        </p:nvSpPr>
        <p:spPr>
          <a:xfrm>
            <a:off x="7641282" y="4071056"/>
            <a:ext cx="4281457" cy="338554"/>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free(</a:t>
            </a:r>
            <a:r>
              <a:rPr lang="en-US" sz="1600" b="1" dirty="0" err="1">
                <a:latin typeface="Courier New" panose="02070309020205020404" pitchFamily="49" charset="0"/>
                <a:cs typeface="Courier New" panose="02070309020205020404" pitchFamily="49" charset="0"/>
              </a:rPr>
              <a:t>old_items</a:t>
            </a:r>
            <a:r>
              <a:rPr lang="en-US" sz="16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403781604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a:extLst>
              <a:ext uri="{FF2B5EF4-FFF2-40B4-BE49-F238E27FC236}">
                <a16:creationId xmlns:a16="http://schemas.microsoft.com/office/drawing/2014/main" id="{586AE6A8-0ADB-3765-96B3-0A6276548159}"/>
              </a:ext>
            </a:extLst>
          </p:cNvPr>
          <p:cNvSpPr/>
          <p:nvPr/>
        </p:nvSpPr>
        <p:spPr>
          <a:xfrm>
            <a:off x="1107649" y="404701"/>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07649" y="1188473"/>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07649" y="796587"/>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6195645" y="869210"/>
            <a:ext cx="198186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776113" y="30108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13509" y="31374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776113" y="66168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780279" y="102228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17675" y="103493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780279" y="138288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776113" y="175221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13509" y="176486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776113" y="211281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780279" y="247340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17675" y="248606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780279" y="283400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flipV="1">
            <a:off x="2825262" y="498409"/>
            <a:ext cx="1288247" cy="9185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1383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195645" y="1620773"/>
            <a:ext cx="1972571" cy="141175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096000" y="1270681"/>
            <a:ext cx="2081506" cy="14139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9" name="Rounded Rectangle 18">
            <a:extLst>
              <a:ext uri="{FF2B5EF4-FFF2-40B4-BE49-F238E27FC236}">
                <a16:creationId xmlns:a16="http://schemas.microsoft.com/office/drawing/2014/main" id="{A7CD133C-825E-650A-75C6-C173782B8E9C}"/>
              </a:ext>
            </a:extLst>
          </p:cNvPr>
          <p:cNvSpPr/>
          <p:nvPr/>
        </p:nvSpPr>
        <p:spPr>
          <a:xfrm>
            <a:off x="1511428" y="546713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2</a:t>
            </a:r>
          </a:p>
        </p:txBody>
      </p:sp>
      <p:sp>
        <p:nvSpPr>
          <p:cNvPr id="21" name="Rectangle 20">
            <a:extLst>
              <a:ext uri="{FF2B5EF4-FFF2-40B4-BE49-F238E27FC236}">
                <a16:creationId xmlns:a16="http://schemas.microsoft.com/office/drawing/2014/main" id="{3DC82E92-BC02-B5EC-389E-DC2FC5EAD69D}"/>
              </a:ext>
            </a:extLst>
          </p:cNvPr>
          <p:cNvSpPr/>
          <p:nvPr/>
        </p:nvSpPr>
        <p:spPr>
          <a:xfrm>
            <a:off x="394434" y="569796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23" name="Straight Arrow Connector 22">
            <a:extLst>
              <a:ext uri="{FF2B5EF4-FFF2-40B4-BE49-F238E27FC236}">
                <a16:creationId xmlns:a16="http://schemas.microsoft.com/office/drawing/2014/main" id="{E645646E-E924-D71D-A173-B4A3A0337489}"/>
              </a:ext>
            </a:extLst>
          </p:cNvPr>
          <p:cNvCxnSpPr>
            <a:cxnSpLocks/>
            <a:stCxn id="21" idx="3"/>
            <a:endCxn id="19" idx="1"/>
          </p:cNvCxnSpPr>
          <p:nvPr/>
        </p:nvCxnSpPr>
        <p:spPr>
          <a:xfrm flipV="1">
            <a:off x="1171044" y="588017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D7B404E6-924B-17C7-A1EA-80A775702D17}"/>
              </a:ext>
            </a:extLst>
          </p:cNvPr>
          <p:cNvCxnSpPr>
            <a:cxnSpLocks/>
            <a:stCxn id="19" idx="3"/>
          </p:cNvCxnSpPr>
          <p:nvPr/>
        </p:nvCxnSpPr>
        <p:spPr>
          <a:xfrm flipV="1">
            <a:off x="2674008" y="5878816"/>
            <a:ext cx="566451"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6" name="&quot;No&quot; Symbol 25">
            <a:extLst>
              <a:ext uri="{FF2B5EF4-FFF2-40B4-BE49-F238E27FC236}">
                <a16:creationId xmlns:a16="http://schemas.microsoft.com/office/drawing/2014/main" id="{7D157939-232D-19B7-6FDF-1F76A67E6762}"/>
              </a:ext>
            </a:extLst>
          </p:cNvPr>
          <p:cNvSpPr/>
          <p:nvPr/>
        </p:nvSpPr>
        <p:spPr>
          <a:xfrm>
            <a:off x="3240459" y="5522617"/>
            <a:ext cx="713669" cy="712397"/>
          </a:xfrm>
          <a:prstGeom prst="noSmoking">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3277476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Rectangle 105">
            <a:extLst>
              <a:ext uri="{FF2B5EF4-FFF2-40B4-BE49-F238E27FC236}">
                <a16:creationId xmlns:a16="http://schemas.microsoft.com/office/drawing/2014/main" id="{586AE6A8-0ADB-3765-96B3-0A6276548159}"/>
              </a:ext>
            </a:extLst>
          </p:cNvPr>
          <p:cNvSpPr/>
          <p:nvPr/>
        </p:nvSpPr>
        <p:spPr>
          <a:xfrm>
            <a:off x="1107649" y="404701"/>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107" name="Rectangle 106">
            <a:extLst>
              <a:ext uri="{FF2B5EF4-FFF2-40B4-BE49-F238E27FC236}">
                <a16:creationId xmlns:a16="http://schemas.microsoft.com/office/drawing/2014/main" id="{347D4102-D4BD-4C25-0677-63BEE16631E1}"/>
              </a:ext>
            </a:extLst>
          </p:cNvPr>
          <p:cNvSpPr/>
          <p:nvPr/>
        </p:nvSpPr>
        <p:spPr>
          <a:xfrm>
            <a:off x="1107649" y="1188473"/>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108" name="Rectangle 107">
            <a:extLst>
              <a:ext uri="{FF2B5EF4-FFF2-40B4-BE49-F238E27FC236}">
                <a16:creationId xmlns:a16="http://schemas.microsoft.com/office/drawing/2014/main" id="{D8F4C3F3-3FB9-79DC-CE58-260697844919}"/>
              </a:ext>
            </a:extLst>
          </p:cNvPr>
          <p:cNvSpPr/>
          <p:nvPr/>
        </p:nvSpPr>
        <p:spPr>
          <a:xfrm>
            <a:off x="1107649" y="796587"/>
            <a:ext cx="2109322"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 </a:t>
            </a:r>
          </a:p>
        </p:txBody>
      </p:sp>
      <p:sp>
        <p:nvSpPr>
          <p:cNvPr id="3" name="Rectangle 2">
            <a:extLst>
              <a:ext uri="{FF2B5EF4-FFF2-40B4-BE49-F238E27FC236}">
                <a16:creationId xmlns:a16="http://schemas.microsoft.com/office/drawing/2014/main" id="{961AEBD2-EC30-7634-A641-BC7D5B413662}"/>
              </a:ext>
            </a:extLst>
          </p:cNvPr>
          <p:cNvSpPr/>
          <p:nvPr/>
        </p:nvSpPr>
        <p:spPr>
          <a:xfrm>
            <a:off x="8186796" y="376550"/>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cxnSp>
        <p:nvCxnSpPr>
          <p:cNvPr id="11" name="Straight Arrow Connector 10">
            <a:extLst>
              <a:ext uri="{FF2B5EF4-FFF2-40B4-BE49-F238E27FC236}">
                <a16:creationId xmlns:a16="http://schemas.microsoft.com/office/drawing/2014/main" id="{BBAB97B4-4740-F0F1-5D76-DAB12DFEC8D4}"/>
              </a:ext>
            </a:extLst>
          </p:cNvPr>
          <p:cNvCxnSpPr>
            <a:cxnSpLocks/>
            <a:endCxn id="12" idx="1"/>
          </p:cNvCxnSpPr>
          <p:nvPr/>
        </p:nvCxnSpPr>
        <p:spPr>
          <a:xfrm>
            <a:off x="6195645" y="869210"/>
            <a:ext cx="1981861"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2DC1966-E58A-7CBA-7C95-7672997B3440}"/>
              </a:ext>
            </a:extLst>
          </p:cNvPr>
          <p:cNvSpPr/>
          <p:nvPr/>
        </p:nvSpPr>
        <p:spPr>
          <a:xfrm>
            <a:off x="8177506" y="744936"/>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sp>
        <p:nvSpPr>
          <p:cNvPr id="20" name="Rectangle 19">
            <a:extLst>
              <a:ext uri="{FF2B5EF4-FFF2-40B4-BE49-F238E27FC236}">
                <a16:creationId xmlns:a16="http://schemas.microsoft.com/office/drawing/2014/main" id="{7BA8988E-58ED-F2D2-07E3-D58587DD373E}"/>
              </a:ext>
            </a:extLst>
          </p:cNvPr>
          <p:cNvSpPr/>
          <p:nvPr/>
        </p:nvSpPr>
        <p:spPr>
          <a:xfrm>
            <a:off x="8177506" y="112811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sp>
        <p:nvSpPr>
          <p:cNvPr id="22" name="Rectangle 21">
            <a:extLst>
              <a:ext uri="{FF2B5EF4-FFF2-40B4-BE49-F238E27FC236}">
                <a16:creationId xmlns:a16="http://schemas.microsoft.com/office/drawing/2014/main" id="{CCD3E3D4-48CF-6D37-6FFA-BABD53ACD391}"/>
              </a:ext>
            </a:extLst>
          </p:cNvPr>
          <p:cNvSpPr/>
          <p:nvPr/>
        </p:nvSpPr>
        <p:spPr>
          <a:xfrm>
            <a:off x="8168216" y="149649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2" name="Rectangle 1">
            <a:extLst>
              <a:ext uri="{FF2B5EF4-FFF2-40B4-BE49-F238E27FC236}">
                <a16:creationId xmlns:a16="http://schemas.microsoft.com/office/drawing/2014/main" id="{A4BDFA7C-E1CF-3238-499C-DB0BE249E5ED}"/>
              </a:ext>
            </a:extLst>
          </p:cNvPr>
          <p:cNvSpPr/>
          <p:nvPr/>
        </p:nvSpPr>
        <p:spPr>
          <a:xfrm>
            <a:off x="4776113" y="30108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5" name="TextBox 4">
            <a:extLst>
              <a:ext uri="{FF2B5EF4-FFF2-40B4-BE49-F238E27FC236}">
                <a16:creationId xmlns:a16="http://schemas.microsoft.com/office/drawing/2014/main" id="{12CA375F-C08E-4032-CBA1-963522338E56}"/>
              </a:ext>
            </a:extLst>
          </p:cNvPr>
          <p:cNvSpPr txBox="1"/>
          <p:nvPr/>
        </p:nvSpPr>
        <p:spPr>
          <a:xfrm>
            <a:off x="4113509" y="31374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6" name="Straight Connector 5">
            <a:extLst>
              <a:ext uri="{FF2B5EF4-FFF2-40B4-BE49-F238E27FC236}">
                <a16:creationId xmlns:a16="http://schemas.microsoft.com/office/drawing/2014/main" id="{BAA8EBAA-5851-65EC-A059-E491D1376D07}"/>
              </a:ext>
            </a:extLst>
          </p:cNvPr>
          <p:cNvCxnSpPr>
            <a:stCxn id="2" idx="1"/>
            <a:endCxn id="2" idx="3"/>
          </p:cNvCxnSpPr>
          <p:nvPr/>
        </p:nvCxnSpPr>
        <p:spPr>
          <a:xfrm>
            <a:off x="4776113" y="66168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136D6F5E-E14C-08EB-B362-3D6A85240FF4}"/>
              </a:ext>
            </a:extLst>
          </p:cNvPr>
          <p:cNvSpPr/>
          <p:nvPr/>
        </p:nvSpPr>
        <p:spPr>
          <a:xfrm>
            <a:off x="4780279" y="102228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a:t>
            </a:r>
          </a:p>
        </p:txBody>
      </p:sp>
      <p:sp>
        <p:nvSpPr>
          <p:cNvPr id="9" name="TextBox 8">
            <a:extLst>
              <a:ext uri="{FF2B5EF4-FFF2-40B4-BE49-F238E27FC236}">
                <a16:creationId xmlns:a16="http://schemas.microsoft.com/office/drawing/2014/main" id="{14F8DDBD-8B2A-DCF5-82F6-072856550BD4}"/>
              </a:ext>
            </a:extLst>
          </p:cNvPr>
          <p:cNvSpPr txBox="1"/>
          <p:nvPr/>
        </p:nvSpPr>
        <p:spPr>
          <a:xfrm>
            <a:off x="4117675" y="103493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10" name="Straight Connector 9">
            <a:extLst>
              <a:ext uri="{FF2B5EF4-FFF2-40B4-BE49-F238E27FC236}">
                <a16:creationId xmlns:a16="http://schemas.microsoft.com/office/drawing/2014/main" id="{2A54C56D-6521-3C23-F487-465D8A48FEF7}"/>
              </a:ext>
            </a:extLst>
          </p:cNvPr>
          <p:cNvCxnSpPr>
            <a:stCxn id="7" idx="1"/>
            <a:endCxn id="7" idx="3"/>
          </p:cNvCxnSpPr>
          <p:nvPr/>
        </p:nvCxnSpPr>
        <p:spPr>
          <a:xfrm>
            <a:off x="4780279" y="138288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7865396D-2634-4B44-4129-FE7212EDE076}"/>
              </a:ext>
            </a:extLst>
          </p:cNvPr>
          <p:cNvSpPr/>
          <p:nvPr/>
        </p:nvSpPr>
        <p:spPr>
          <a:xfrm>
            <a:off x="4776113" y="1752212"/>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4" name="TextBox 13">
            <a:extLst>
              <a:ext uri="{FF2B5EF4-FFF2-40B4-BE49-F238E27FC236}">
                <a16:creationId xmlns:a16="http://schemas.microsoft.com/office/drawing/2014/main" id="{5EA0D6DD-086B-2D26-3185-EAA385619171}"/>
              </a:ext>
            </a:extLst>
          </p:cNvPr>
          <p:cNvSpPr txBox="1"/>
          <p:nvPr/>
        </p:nvSpPr>
        <p:spPr>
          <a:xfrm>
            <a:off x="4113509" y="176486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15" name="Straight Connector 14">
            <a:extLst>
              <a:ext uri="{FF2B5EF4-FFF2-40B4-BE49-F238E27FC236}">
                <a16:creationId xmlns:a16="http://schemas.microsoft.com/office/drawing/2014/main" id="{3910321A-DA93-D663-3C8E-84B6A7FA76E4}"/>
              </a:ext>
            </a:extLst>
          </p:cNvPr>
          <p:cNvCxnSpPr>
            <a:stCxn id="13" idx="1"/>
            <a:endCxn id="13" idx="3"/>
          </p:cNvCxnSpPr>
          <p:nvPr/>
        </p:nvCxnSpPr>
        <p:spPr>
          <a:xfrm>
            <a:off x="4776113" y="2112810"/>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1F5B94F-506D-74A6-1D1C-B8834ABF7D41}"/>
              </a:ext>
            </a:extLst>
          </p:cNvPr>
          <p:cNvSpPr/>
          <p:nvPr/>
        </p:nvSpPr>
        <p:spPr>
          <a:xfrm>
            <a:off x="4780279" y="2473407"/>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17" name="TextBox 16">
            <a:extLst>
              <a:ext uri="{FF2B5EF4-FFF2-40B4-BE49-F238E27FC236}">
                <a16:creationId xmlns:a16="http://schemas.microsoft.com/office/drawing/2014/main" id="{A93B1D38-F213-AF82-535F-19B836A388AA}"/>
              </a:ext>
            </a:extLst>
          </p:cNvPr>
          <p:cNvSpPr txBox="1"/>
          <p:nvPr/>
        </p:nvSpPr>
        <p:spPr>
          <a:xfrm>
            <a:off x="4117675" y="248606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18" name="Straight Connector 17">
            <a:extLst>
              <a:ext uri="{FF2B5EF4-FFF2-40B4-BE49-F238E27FC236}">
                <a16:creationId xmlns:a16="http://schemas.microsoft.com/office/drawing/2014/main" id="{F92C2B4E-3B55-89B3-275F-ABD9EF2D7343}"/>
              </a:ext>
            </a:extLst>
          </p:cNvPr>
          <p:cNvCxnSpPr>
            <a:stCxn id="16" idx="1"/>
            <a:endCxn id="16" idx="3"/>
          </p:cNvCxnSpPr>
          <p:nvPr/>
        </p:nvCxnSpPr>
        <p:spPr>
          <a:xfrm>
            <a:off x="4780279" y="2834005"/>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6CA80B9-95A2-8241-6586-5C28CCA0F7FD}"/>
              </a:ext>
            </a:extLst>
          </p:cNvPr>
          <p:cNvCxnSpPr>
            <a:cxnSpLocks/>
            <a:endCxn id="5" idx="1"/>
          </p:cNvCxnSpPr>
          <p:nvPr/>
        </p:nvCxnSpPr>
        <p:spPr>
          <a:xfrm flipV="1">
            <a:off x="2825262" y="498409"/>
            <a:ext cx="1288247" cy="9185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CFDEAA87-47E5-C3AF-1119-BB62D8C71FED}"/>
              </a:ext>
            </a:extLst>
          </p:cNvPr>
          <p:cNvCxnSpPr>
            <a:cxnSpLocks/>
            <a:endCxn id="3" idx="1"/>
          </p:cNvCxnSpPr>
          <p:nvPr/>
        </p:nvCxnSpPr>
        <p:spPr>
          <a:xfrm flipV="1">
            <a:off x="6195645" y="519118"/>
            <a:ext cx="1991151" cy="1383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Rounded Rectangle 47">
            <a:extLst>
              <a:ext uri="{FF2B5EF4-FFF2-40B4-BE49-F238E27FC236}">
                <a16:creationId xmlns:a16="http://schemas.microsoft.com/office/drawing/2014/main" id="{2DE322A8-CDBF-561C-9827-4055845620C8}"/>
              </a:ext>
            </a:extLst>
          </p:cNvPr>
          <p:cNvSpPr/>
          <p:nvPr/>
        </p:nvSpPr>
        <p:spPr>
          <a:xfrm>
            <a:off x="1670809" y="3032527"/>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4</a:t>
            </a:r>
          </a:p>
        </p:txBody>
      </p:sp>
      <p:sp>
        <p:nvSpPr>
          <p:cNvPr id="49" name="Rectangle 48">
            <a:extLst>
              <a:ext uri="{FF2B5EF4-FFF2-40B4-BE49-F238E27FC236}">
                <a16:creationId xmlns:a16="http://schemas.microsoft.com/office/drawing/2014/main" id="{577FA1D7-7CAF-7A56-15D7-0B460BCD8DD1}"/>
              </a:ext>
            </a:extLst>
          </p:cNvPr>
          <p:cNvSpPr/>
          <p:nvPr/>
        </p:nvSpPr>
        <p:spPr>
          <a:xfrm>
            <a:off x="553815" y="326336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50" name="Straight Arrow Connector 49">
            <a:extLst>
              <a:ext uri="{FF2B5EF4-FFF2-40B4-BE49-F238E27FC236}">
                <a16:creationId xmlns:a16="http://schemas.microsoft.com/office/drawing/2014/main" id="{1A6E4396-AB06-B890-679A-7219A2C7AAFE}"/>
              </a:ext>
            </a:extLst>
          </p:cNvPr>
          <p:cNvCxnSpPr>
            <a:cxnSpLocks/>
            <a:stCxn id="49" idx="3"/>
            <a:endCxn id="48" idx="1"/>
          </p:cNvCxnSpPr>
          <p:nvPr/>
        </p:nvCxnSpPr>
        <p:spPr>
          <a:xfrm flipV="1">
            <a:off x="1330425" y="3445572"/>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37EF6E8-B792-4260-6DD7-70794A75A41E}"/>
              </a:ext>
            </a:extLst>
          </p:cNvPr>
          <p:cNvCxnSpPr>
            <a:cxnSpLocks/>
            <a:stCxn id="48" idx="3"/>
            <a:endCxn id="14" idx="1"/>
          </p:cNvCxnSpPr>
          <p:nvPr/>
        </p:nvCxnSpPr>
        <p:spPr>
          <a:xfrm flipV="1">
            <a:off x="2833389" y="1949534"/>
            <a:ext cx="1280120" cy="149603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287FA252-BDE0-AF11-2F9C-C1D1F38A6C48}"/>
              </a:ext>
            </a:extLst>
          </p:cNvPr>
          <p:cNvCxnSpPr>
            <a:cxnSpLocks/>
            <a:endCxn id="22" idx="1"/>
          </p:cNvCxnSpPr>
          <p:nvPr/>
        </p:nvCxnSpPr>
        <p:spPr>
          <a:xfrm flipV="1">
            <a:off x="6195645" y="1620773"/>
            <a:ext cx="1972571" cy="141175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9C5DAFB-CFBE-A926-87B8-E596A847C08D}"/>
              </a:ext>
            </a:extLst>
          </p:cNvPr>
          <p:cNvCxnSpPr>
            <a:cxnSpLocks/>
            <a:endCxn id="20" idx="1"/>
          </p:cNvCxnSpPr>
          <p:nvPr/>
        </p:nvCxnSpPr>
        <p:spPr>
          <a:xfrm flipV="1">
            <a:off x="6096000" y="1270681"/>
            <a:ext cx="2081506" cy="141390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854BB905-2AB5-43D8-8D18-794D0E24DC03}"/>
              </a:ext>
            </a:extLst>
          </p:cNvPr>
          <p:cNvSpPr txBox="1"/>
          <p:nvPr/>
        </p:nvSpPr>
        <p:spPr>
          <a:xfrm>
            <a:off x="4424304" y="3589460"/>
            <a:ext cx="7506404" cy="3046988"/>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if ( self-&gt;length &gt;= (self-&gt;</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*0.7) ) {</a:t>
            </a:r>
          </a:p>
          <a:p>
            <a:r>
              <a:rPr lang="en-US" sz="1600" b="1" dirty="0">
                <a:latin typeface="Courier New" panose="02070309020205020404" pitchFamily="49" charset="0"/>
                <a:cs typeface="Courier New" panose="02070309020205020404" pitchFamily="49" charset="0"/>
              </a:rPr>
              <a:t>    /* Make new "empty items" and re-hash items ... */</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 Find the location for our key in new items */</a:t>
            </a:r>
          </a:p>
          <a:p>
            <a:r>
              <a:rPr lang="en-US" sz="1600" b="1" dirty="0">
                <a:latin typeface="Courier New" panose="02070309020205020404" pitchFamily="49" charset="0"/>
                <a:cs typeface="Courier New" panose="02070309020205020404" pitchFamily="49" charset="0"/>
              </a:rPr>
              <a:t>    old = p1dict_find(self, key);</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old-&gt;value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(value)+1);</a:t>
            </a:r>
          </a:p>
          <a:p>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(old-&gt;value, value);</a:t>
            </a:r>
          </a:p>
          <a:p>
            <a:r>
              <a:rPr lang="en-US" sz="1600" b="1" dirty="0">
                <a:latin typeface="Courier New" panose="02070309020205020404" pitchFamily="49" charset="0"/>
                <a:cs typeface="Courier New" panose="02070309020205020404" pitchFamily="49" charset="0"/>
              </a:rPr>
              <a:t>old-&gt;key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(key)+1);</a:t>
            </a:r>
          </a:p>
          <a:p>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(old-&gt;key, key);</a:t>
            </a:r>
          </a:p>
          <a:p>
            <a:r>
              <a:rPr lang="en-US" sz="1600" b="1" dirty="0">
                <a:latin typeface="Courier New" panose="02070309020205020404" pitchFamily="49" charset="0"/>
                <a:cs typeface="Courier New" panose="02070309020205020404" pitchFamily="49" charset="0"/>
              </a:rPr>
              <a:t>self-&gt;length++;</a:t>
            </a:r>
          </a:p>
        </p:txBody>
      </p:sp>
      <p:sp>
        <p:nvSpPr>
          <p:cNvPr id="39" name="Rectangle 38">
            <a:extLst>
              <a:ext uri="{FF2B5EF4-FFF2-40B4-BE49-F238E27FC236}">
                <a16:creationId xmlns:a16="http://schemas.microsoft.com/office/drawing/2014/main" id="{07CB8B21-4BE9-A8B2-01CB-296532649D7C}"/>
              </a:ext>
            </a:extLst>
          </p:cNvPr>
          <p:cNvSpPr/>
          <p:nvPr/>
        </p:nvSpPr>
        <p:spPr>
          <a:xfrm>
            <a:off x="8177506" y="1879676"/>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sp>
        <p:nvSpPr>
          <p:cNvPr id="42" name="Rectangle 41">
            <a:extLst>
              <a:ext uri="{FF2B5EF4-FFF2-40B4-BE49-F238E27FC236}">
                <a16:creationId xmlns:a16="http://schemas.microsoft.com/office/drawing/2014/main" id="{C642A654-0496-D6FE-CA67-C00B6B3CA282}"/>
              </a:ext>
            </a:extLst>
          </p:cNvPr>
          <p:cNvSpPr/>
          <p:nvPr/>
        </p:nvSpPr>
        <p:spPr>
          <a:xfrm>
            <a:off x="8168216" y="2248062"/>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"42"</a:t>
            </a:r>
          </a:p>
        </p:txBody>
      </p:sp>
      <p:cxnSp>
        <p:nvCxnSpPr>
          <p:cNvPr id="46" name="Straight Arrow Connector 45">
            <a:extLst>
              <a:ext uri="{FF2B5EF4-FFF2-40B4-BE49-F238E27FC236}">
                <a16:creationId xmlns:a16="http://schemas.microsoft.com/office/drawing/2014/main" id="{53FDF0FE-DD3A-D558-FB29-D4546A87B6B4}"/>
              </a:ext>
            </a:extLst>
          </p:cNvPr>
          <p:cNvCxnSpPr>
            <a:cxnSpLocks/>
            <a:endCxn id="39" idx="1"/>
          </p:cNvCxnSpPr>
          <p:nvPr/>
        </p:nvCxnSpPr>
        <p:spPr>
          <a:xfrm>
            <a:off x="6086710" y="1954548"/>
            <a:ext cx="2090796" cy="676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6C689B81-AFBF-4D2E-0718-B27C073BB23A}"/>
              </a:ext>
            </a:extLst>
          </p:cNvPr>
          <p:cNvCxnSpPr>
            <a:cxnSpLocks/>
            <a:endCxn id="42" idx="1"/>
          </p:cNvCxnSpPr>
          <p:nvPr/>
        </p:nvCxnSpPr>
        <p:spPr>
          <a:xfrm>
            <a:off x="6086710" y="2310130"/>
            <a:ext cx="2081506" cy="6220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21300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AD853-B0DF-EFB0-EED8-1C26B9F10D0C}"/>
              </a:ext>
            </a:extLst>
          </p:cNvPr>
          <p:cNvSpPr>
            <a:spLocks noGrp="1"/>
          </p:cNvSpPr>
          <p:nvPr>
            <p:ph type="title"/>
          </p:nvPr>
        </p:nvSpPr>
        <p:spPr/>
        <p:txBody>
          <a:bodyPr/>
          <a:lstStyle/>
          <a:p>
            <a:r>
              <a:rPr lang="en-US" dirty="0"/>
              <a:t>Building a Python str() Class</a:t>
            </a:r>
          </a:p>
        </p:txBody>
      </p:sp>
      <p:sp>
        <p:nvSpPr>
          <p:cNvPr id="3" name="Text Placeholder 2">
            <a:extLst>
              <a:ext uri="{FF2B5EF4-FFF2-40B4-BE49-F238E27FC236}">
                <a16:creationId xmlns:a16="http://schemas.microsoft.com/office/drawing/2014/main" id="{C98F5FC4-0FCE-1650-DC87-F1AAB957C5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9334877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496988-73C4-A65D-950C-851F6669F974}"/>
              </a:ext>
            </a:extLst>
          </p:cNvPr>
          <p:cNvSpPr>
            <a:spLocks noGrp="1"/>
          </p:cNvSpPr>
          <p:nvPr>
            <p:ph type="title"/>
          </p:nvPr>
        </p:nvSpPr>
        <p:spPr/>
        <p:txBody>
          <a:bodyPr/>
          <a:lstStyle/>
          <a:p>
            <a:r>
              <a:rPr lang="en-US" dirty="0"/>
              <a:t>Python 3.7 Ordered Dictionary</a:t>
            </a:r>
          </a:p>
        </p:txBody>
      </p:sp>
      <p:sp>
        <p:nvSpPr>
          <p:cNvPr id="5" name="Text Placeholder 4">
            <a:extLst>
              <a:ext uri="{FF2B5EF4-FFF2-40B4-BE49-F238E27FC236}">
                <a16:creationId xmlns:a16="http://schemas.microsoft.com/office/drawing/2014/main" id="{64E9C36E-0B72-3FC1-C98A-BE7E4977E58A}"/>
              </a:ext>
            </a:extLst>
          </p:cNvPr>
          <p:cNvSpPr>
            <a:spLocks noGrp="1"/>
          </p:cNvSpPr>
          <p:nvPr>
            <p:ph type="body" idx="1"/>
          </p:nvPr>
        </p:nvSpPr>
        <p:spPr/>
        <p:txBody>
          <a:bodyPr/>
          <a:lstStyle/>
          <a:p>
            <a:r>
              <a:rPr lang="en-US" dirty="0"/>
              <a:t>A list() plus a hashed index with open addressing collision resolution</a:t>
            </a:r>
          </a:p>
        </p:txBody>
      </p:sp>
    </p:spTree>
    <p:extLst>
      <p:ext uri="{BB962C8B-B14F-4D97-AF65-F5344CB8AC3E}">
        <p14:creationId xmlns:p14="http://schemas.microsoft.com/office/powerpoint/2010/main" val="2023004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C03C99-9344-7205-B972-B7ED5040F310}"/>
              </a:ext>
            </a:extLst>
          </p:cNvPr>
          <p:cNvSpPr>
            <a:spLocks noGrp="1"/>
          </p:cNvSpPr>
          <p:nvPr>
            <p:ph type="title"/>
          </p:nvPr>
        </p:nvSpPr>
        <p:spPr/>
        <p:txBody>
          <a:bodyPr/>
          <a:lstStyle/>
          <a:p>
            <a:r>
              <a:rPr lang="en-US" dirty="0"/>
              <a:t>Recall…</a:t>
            </a:r>
          </a:p>
        </p:txBody>
      </p:sp>
      <p:sp>
        <p:nvSpPr>
          <p:cNvPr id="5" name="Content Placeholder 4">
            <a:extLst>
              <a:ext uri="{FF2B5EF4-FFF2-40B4-BE49-F238E27FC236}">
                <a16:creationId xmlns:a16="http://schemas.microsoft.com/office/drawing/2014/main" id="{505A357D-5A06-594E-FF63-CA2290CC4E1A}"/>
              </a:ext>
            </a:extLst>
          </p:cNvPr>
          <p:cNvSpPr>
            <a:spLocks noGrp="1"/>
          </p:cNvSpPr>
          <p:nvPr>
            <p:ph idx="1"/>
          </p:nvPr>
        </p:nvSpPr>
        <p:spPr/>
        <p:txBody>
          <a:bodyPr/>
          <a:lstStyle/>
          <a:p>
            <a:r>
              <a:rPr lang="en-US" dirty="0"/>
              <a:t>Python before 3.7, dictionaries were unordered</a:t>
            </a:r>
          </a:p>
          <a:p>
            <a:pPr lvl="1"/>
            <a:r>
              <a:rPr lang="en-US" dirty="0"/>
              <a:t>Because hashing </a:t>
            </a:r>
            <a:r>
              <a:rPr lang="en-US" dirty="0">
                <a:sym typeface="Wingdings" pitchFamily="2" charset="2"/>
              </a:rPr>
              <a:t></a:t>
            </a:r>
          </a:p>
          <a:p>
            <a:r>
              <a:rPr lang="en-US" dirty="0">
                <a:sym typeface="Wingdings" pitchFamily="2" charset="2"/>
              </a:rPr>
              <a:t>As we have seen in the </a:t>
            </a:r>
            <a:r>
              <a:rPr lang="en-US" dirty="0" err="1">
                <a:sym typeface="Wingdings" pitchFamily="2" charset="2"/>
              </a:rPr>
              <a:t>TreeMap</a:t>
            </a:r>
            <a:r>
              <a:rPr lang="en-US" dirty="0">
                <a:sym typeface="Wingdings" pitchFamily="2" charset="2"/>
              </a:rPr>
              <a:t> exercise in CC4E, you can have more than one data structure at the same time</a:t>
            </a:r>
          </a:p>
          <a:p>
            <a:pPr lvl="1"/>
            <a:r>
              <a:rPr lang="en-US" dirty="0">
                <a:sym typeface="Wingdings" pitchFamily="2" charset="2"/>
              </a:rPr>
              <a:t>Linked List + Binary Tree = Key / Value store – sorted by key</a:t>
            </a:r>
          </a:p>
          <a:p>
            <a:r>
              <a:rPr lang="en-US" dirty="0">
                <a:sym typeface="Wingdings" pitchFamily="2" charset="2"/>
              </a:rPr>
              <a:t>Ordered Dictionaries in Python 3.7</a:t>
            </a:r>
          </a:p>
          <a:p>
            <a:pPr lvl="1"/>
            <a:r>
              <a:rPr lang="en-US" dirty="0">
                <a:sym typeface="Wingdings" pitchFamily="2" charset="2"/>
              </a:rPr>
              <a:t>Insert order (not key order!!!)</a:t>
            </a:r>
          </a:p>
          <a:p>
            <a:pPr lvl="1"/>
            <a:r>
              <a:rPr lang="en-US" dirty="0">
                <a:sym typeface="Wingdings" pitchFamily="2" charset="2"/>
              </a:rPr>
              <a:t>Basically, a Python list() plus a hash index for quick lookup / get</a:t>
            </a:r>
          </a:p>
          <a:p>
            <a:pPr lvl="1"/>
            <a:r>
              <a:rPr lang="en-US" dirty="0">
                <a:sym typeface="Wingdings" pitchFamily="2" charset="2"/>
              </a:rPr>
              <a:t>Iterating through 3.7 Dictionary is just like a Python 1.0 List</a:t>
            </a:r>
          </a:p>
          <a:p>
            <a:pPr lvl="1"/>
            <a:r>
              <a:rPr lang="en-US" dirty="0">
                <a:sym typeface="Wingdings" pitchFamily="2" charset="2"/>
              </a:rPr>
              <a:t>Key lookup and insert is still quick</a:t>
            </a:r>
            <a:endParaRPr lang="en-US" dirty="0"/>
          </a:p>
        </p:txBody>
      </p:sp>
    </p:spTree>
    <p:extLst>
      <p:ext uri="{BB962C8B-B14F-4D97-AF65-F5344CB8AC3E}">
        <p14:creationId xmlns:p14="http://schemas.microsoft.com/office/powerpoint/2010/main" val="95266995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65765F-2078-BF58-473C-648C161342D0}"/>
              </a:ext>
            </a:extLst>
          </p:cNvPr>
          <p:cNvSpPr/>
          <p:nvPr/>
        </p:nvSpPr>
        <p:spPr>
          <a:xfrm>
            <a:off x="5754764" y="2570949"/>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5" name="TextBox 4">
            <a:extLst>
              <a:ext uri="{FF2B5EF4-FFF2-40B4-BE49-F238E27FC236}">
                <a16:creationId xmlns:a16="http://schemas.microsoft.com/office/drawing/2014/main" id="{7583CB8E-437E-3442-9575-7FF328FF29FE}"/>
              </a:ext>
            </a:extLst>
          </p:cNvPr>
          <p:cNvSpPr txBox="1"/>
          <p:nvPr/>
        </p:nvSpPr>
        <p:spPr>
          <a:xfrm>
            <a:off x="5135276" y="257094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sp>
        <p:nvSpPr>
          <p:cNvPr id="6" name="Rectangle 5">
            <a:extLst>
              <a:ext uri="{FF2B5EF4-FFF2-40B4-BE49-F238E27FC236}">
                <a16:creationId xmlns:a16="http://schemas.microsoft.com/office/drawing/2014/main" id="{66CE2608-2191-F513-33AB-3C6C67EB0C01}"/>
              </a:ext>
            </a:extLst>
          </p:cNvPr>
          <p:cNvSpPr/>
          <p:nvPr/>
        </p:nvSpPr>
        <p:spPr>
          <a:xfrm>
            <a:off x="6709231" y="275154"/>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4 </a:t>
            </a:r>
          </a:p>
        </p:txBody>
      </p:sp>
      <p:sp>
        <p:nvSpPr>
          <p:cNvPr id="7" name="Rectangle 6">
            <a:extLst>
              <a:ext uri="{FF2B5EF4-FFF2-40B4-BE49-F238E27FC236}">
                <a16:creationId xmlns:a16="http://schemas.microsoft.com/office/drawing/2014/main" id="{8EA38BD7-F944-3CEE-3B31-0D767B84DA07}"/>
              </a:ext>
            </a:extLst>
          </p:cNvPr>
          <p:cNvSpPr/>
          <p:nvPr/>
        </p:nvSpPr>
        <p:spPr>
          <a:xfrm>
            <a:off x="6709231" y="105892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items:</a:t>
            </a:r>
          </a:p>
        </p:txBody>
      </p:sp>
      <p:sp>
        <p:nvSpPr>
          <p:cNvPr id="8" name="Rectangle 7">
            <a:extLst>
              <a:ext uri="{FF2B5EF4-FFF2-40B4-BE49-F238E27FC236}">
                <a16:creationId xmlns:a16="http://schemas.microsoft.com/office/drawing/2014/main" id="{BF2F6EF9-31CB-642A-1D84-4622BC4C20B1}"/>
              </a:ext>
            </a:extLst>
          </p:cNvPr>
          <p:cNvSpPr/>
          <p:nvPr/>
        </p:nvSpPr>
        <p:spPr>
          <a:xfrm>
            <a:off x="6709231" y="667040"/>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3 </a:t>
            </a:r>
          </a:p>
        </p:txBody>
      </p:sp>
      <p:sp>
        <p:nvSpPr>
          <p:cNvPr id="10" name="Rectangle 9">
            <a:extLst>
              <a:ext uri="{FF2B5EF4-FFF2-40B4-BE49-F238E27FC236}">
                <a16:creationId xmlns:a16="http://schemas.microsoft.com/office/drawing/2014/main" id="{5379D93A-E51A-C0A8-2DFA-D31BF58D9432}"/>
              </a:ext>
            </a:extLst>
          </p:cNvPr>
          <p:cNvSpPr/>
          <p:nvPr/>
        </p:nvSpPr>
        <p:spPr>
          <a:xfrm>
            <a:off x="5754764" y="2962836"/>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11" name="TextBox 10">
            <a:extLst>
              <a:ext uri="{FF2B5EF4-FFF2-40B4-BE49-F238E27FC236}">
                <a16:creationId xmlns:a16="http://schemas.microsoft.com/office/drawing/2014/main" id="{CAFFD335-57AF-94D5-FA73-7A31F8331AF0}"/>
              </a:ext>
            </a:extLst>
          </p:cNvPr>
          <p:cNvSpPr txBox="1"/>
          <p:nvPr/>
        </p:nvSpPr>
        <p:spPr>
          <a:xfrm>
            <a:off x="5135276" y="296283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sp>
        <p:nvSpPr>
          <p:cNvPr id="16" name="Rectangle 15">
            <a:extLst>
              <a:ext uri="{FF2B5EF4-FFF2-40B4-BE49-F238E27FC236}">
                <a16:creationId xmlns:a16="http://schemas.microsoft.com/office/drawing/2014/main" id="{0C5BFA22-53CC-CF40-C970-B1A8467128D7}"/>
              </a:ext>
            </a:extLst>
          </p:cNvPr>
          <p:cNvSpPr/>
          <p:nvPr/>
        </p:nvSpPr>
        <p:spPr>
          <a:xfrm>
            <a:off x="5754764" y="3349958"/>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17" name="TextBox 16">
            <a:extLst>
              <a:ext uri="{FF2B5EF4-FFF2-40B4-BE49-F238E27FC236}">
                <a16:creationId xmlns:a16="http://schemas.microsoft.com/office/drawing/2014/main" id="{921F7BAD-D187-08CD-2B30-23CAA58D8A66}"/>
              </a:ext>
            </a:extLst>
          </p:cNvPr>
          <p:cNvSpPr txBox="1"/>
          <p:nvPr/>
        </p:nvSpPr>
        <p:spPr>
          <a:xfrm>
            <a:off x="5135276" y="3349958"/>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sp>
        <p:nvSpPr>
          <p:cNvPr id="18" name="Rectangle 17">
            <a:extLst>
              <a:ext uri="{FF2B5EF4-FFF2-40B4-BE49-F238E27FC236}">
                <a16:creationId xmlns:a16="http://schemas.microsoft.com/office/drawing/2014/main" id="{C3955789-3673-E6BF-6CCB-210068B2D4B1}"/>
              </a:ext>
            </a:extLst>
          </p:cNvPr>
          <p:cNvSpPr/>
          <p:nvPr/>
        </p:nvSpPr>
        <p:spPr>
          <a:xfrm>
            <a:off x="5754764" y="3741845"/>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0</a:t>
            </a:r>
          </a:p>
        </p:txBody>
      </p:sp>
      <p:sp>
        <p:nvSpPr>
          <p:cNvPr id="19" name="TextBox 18">
            <a:extLst>
              <a:ext uri="{FF2B5EF4-FFF2-40B4-BE49-F238E27FC236}">
                <a16:creationId xmlns:a16="http://schemas.microsoft.com/office/drawing/2014/main" id="{7F8BD02F-946E-8E5E-0C63-44741CA51957}"/>
              </a:ext>
            </a:extLst>
          </p:cNvPr>
          <p:cNvSpPr txBox="1"/>
          <p:nvPr/>
        </p:nvSpPr>
        <p:spPr>
          <a:xfrm>
            <a:off x="5135276" y="3741845"/>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sp>
        <p:nvSpPr>
          <p:cNvPr id="22" name="Rectangle 21">
            <a:extLst>
              <a:ext uri="{FF2B5EF4-FFF2-40B4-BE49-F238E27FC236}">
                <a16:creationId xmlns:a16="http://schemas.microsoft.com/office/drawing/2014/main" id="{70981FE2-44AE-AE5F-5E62-B5A87DBDE14E}"/>
              </a:ext>
            </a:extLst>
          </p:cNvPr>
          <p:cNvSpPr/>
          <p:nvPr/>
        </p:nvSpPr>
        <p:spPr>
          <a:xfrm>
            <a:off x="6702586" y="1450812"/>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index:</a:t>
            </a:r>
          </a:p>
        </p:txBody>
      </p:sp>
      <p:sp>
        <p:nvSpPr>
          <p:cNvPr id="23" name="Rectangle 22">
            <a:extLst>
              <a:ext uri="{FF2B5EF4-FFF2-40B4-BE49-F238E27FC236}">
                <a16:creationId xmlns:a16="http://schemas.microsoft.com/office/drawing/2014/main" id="{C98FAFD9-8D41-B648-74EF-AEA6223C9382}"/>
              </a:ext>
            </a:extLst>
          </p:cNvPr>
          <p:cNvSpPr/>
          <p:nvPr/>
        </p:nvSpPr>
        <p:spPr>
          <a:xfrm>
            <a:off x="8572567" y="255829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24" name="TextBox 23">
            <a:extLst>
              <a:ext uri="{FF2B5EF4-FFF2-40B4-BE49-F238E27FC236}">
                <a16:creationId xmlns:a16="http://schemas.microsoft.com/office/drawing/2014/main" id="{1DFDBABB-0BB6-2DE0-C2C7-3DF7911DD65A}"/>
              </a:ext>
            </a:extLst>
          </p:cNvPr>
          <p:cNvSpPr txBox="1"/>
          <p:nvPr/>
        </p:nvSpPr>
        <p:spPr>
          <a:xfrm>
            <a:off x="7909963" y="257094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[0] </a:t>
            </a:r>
            <a:endParaRPr lang="en-US" dirty="0"/>
          </a:p>
        </p:txBody>
      </p:sp>
      <p:cxnSp>
        <p:nvCxnSpPr>
          <p:cNvPr id="25" name="Straight Connector 24">
            <a:extLst>
              <a:ext uri="{FF2B5EF4-FFF2-40B4-BE49-F238E27FC236}">
                <a16:creationId xmlns:a16="http://schemas.microsoft.com/office/drawing/2014/main" id="{A5D17EEA-DC8C-5C65-1059-8C0F439E0631}"/>
              </a:ext>
            </a:extLst>
          </p:cNvPr>
          <p:cNvCxnSpPr>
            <a:stCxn id="23" idx="1"/>
            <a:endCxn id="23" idx="3"/>
          </p:cNvCxnSpPr>
          <p:nvPr/>
        </p:nvCxnSpPr>
        <p:spPr>
          <a:xfrm>
            <a:off x="8572567" y="291889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2B724BF4-C7A5-24A1-5CE9-D60D87C05D8D}"/>
              </a:ext>
            </a:extLst>
          </p:cNvPr>
          <p:cNvSpPr/>
          <p:nvPr/>
        </p:nvSpPr>
        <p:spPr>
          <a:xfrm>
            <a:off x="8576733" y="327948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27" name="TextBox 26">
            <a:extLst>
              <a:ext uri="{FF2B5EF4-FFF2-40B4-BE49-F238E27FC236}">
                <a16:creationId xmlns:a16="http://schemas.microsoft.com/office/drawing/2014/main" id="{25DD9036-F7D0-99DB-BF16-1FD1ED324057}"/>
              </a:ext>
            </a:extLst>
          </p:cNvPr>
          <p:cNvSpPr txBox="1"/>
          <p:nvPr/>
        </p:nvSpPr>
        <p:spPr>
          <a:xfrm>
            <a:off x="7914129" y="329214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[1] </a:t>
            </a:r>
            <a:endParaRPr lang="en-US" dirty="0"/>
          </a:p>
        </p:txBody>
      </p:sp>
      <p:cxnSp>
        <p:nvCxnSpPr>
          <p:cNvPr id="28" name="Straight Connector 27">
            <a:extLst>
              <a:ext uri="{FF2B5EF4-FFF2-40B4-BE49-F238E27FC236}">
                <a16:creationId xmlns:a16="http://schemas.microsoft.com/office/drawing/2014/main" id="{A8FE66B5-346C-A467-E088-B38D5B88D50E}"/>
              </a:ext>
            </a:extLst>
          </p:cNvPr>
          <p:cNvCxnSpPr>
            <a:stCxn id="26" idx="1"/>
            <a:endCxn id="26" idx="3"/>
          </p:cNvCxnSpPr>
          <p:nvPr/>
        </p:nvCxnSpPr>
        <p:spPr>
          <a:xfrm>
            <a:off x="8576733" y="364008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300DF27F-6CE4-9442-EFAE-038E8683164D}"/>
              </a:ext>
            </a:extLst>
          </p:cNvPr>
          <p:cNvSpPr/>
          <p:nvPr/>
        </p:nvSpPr>
        <p:spPr>
          <a:xfrm>
            <a:off x="8572567" y="4009418"/>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a:t>
            </a:r>
          </a:p>
          <a:p>
            <a:r>
              <a:rPr lang="en-US" dirty="0">
                <a:solidFill>
                  <a:schemeClr val="tx1"/>
                </a:solidFill>
                <a:latin typeface="Courier New" panose="02070309020205020404" pitchFamily="49" charset="0"/>
                <a:cs typeface="Courier New" panose="02070309020205020404" pitchFamily="49" charset="0"/>
              </a:rPr>
              <a:t>value       </a:t>
            </a:r>
          </a:p>
        </p:txBody>
      </p:sp>
      <p:sp>
        <p:nvSpPr>
          <p:cNvPr id="30" name="TextBox 29">
            <a:extLst>
              <a:ext uri="{FF2B5EF4-FFF2-40B4-BE49-F238E27FC236}">
                <a16:creationId xmlns:a16="http://schemas.microsoft.com/office/drawing/2014/main" id="{784F1BCA-4DF8-529D-CD8D-AE5979167308}"/>
              </a:ext>
            </a:extLst>
          </p:cNvPr>
          <p:cNvSpPr txBox="1"/>
          <p:nvPr/>
        </p:nvSpPr>
        <p:spPr>
          <a:xfrm>
            <a:off x="7909963" y="402207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[2] </a:t>
            </a:r>
            <a:endParaRPr lang="en-US" dirty="0"/>
          </a:p>
        </p:txBody>
      </p:sp>
      <p:cxnSp>
        <p:nvCxnSpPr>
          <p:cNvPr id="31" name="Straight Connector 30">
            <a:extLst>
              <a:ext uri="{FF2B5EF4-FFF2-40B4-BE49-F238E27FC236}">
                <a16:creationId xmlns:a16="http://schemas.microsoft.com/office/drawing/2014/main" id="{9A28BB35-2831-F5F6-5D5D-AA0C9FC7EBFF}"/>
              </a:ext>
            </a:extLst>
          </p:cNvPr>
          <p:cNvCxnSpPr>
            <a:stCxn id="29" idx="1"/>
            <a:endCxn id="29" idx="3"/>
          </p:cNvCxnSpPr>
          <p:nvPr/>
        </p:nvCxnSpPr>
        <p:spPr>
          <a:xfrm>
            <a:off x="8572567" y="4370016"/>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FD3AF41B-B1A6-9005-A55C-D1C629FC94D5}"/>
              </a:ext>
            </a:extLst>
          </p:cNvPr>
          <p:cNvSpPr/>
          <p:nvPr/>
        </p:nvSpPr>
        <p:spPr>
          <a:xfrm>
            <a:off x="8576733" y="4730613"/>
            <a:ext cx="1586528" cy="72119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key     0</a:t>
            </a:r>
          </a:p>
          <a:p>
            <a:r>
              <a:rPr lang="en-US" dirty="0">
                <a:solidFill>
                  <a:schemeClr val="tx1"/>
                </a:solidFill>
                <a:latin typeface="Courier New" panose="02070309020205020404" pitchFamily="49" charset="0"/>
                <a:cs typeface="Courier New" panose="02070309020205020404" pitchFamily="49" charset="0"/>
              </a:rPr>
              <a:t>value   0   </a:t>
            </a:r>
          </a:p>
        </p:txBody>
      </p:sp>
      <p:sp>
        <p:nvSpPr>
          <p:cNvPr id="33" name="TextBox 32">
            <a:extLst>
              <a:ext uri="{FF2B5EF4-FFF2-40B4-BE49-F238E27FC236}">
                <a16:creationId xmlns:a16="http://schemas.microsoft.com/office/drawing/2014/main" id="{5985886C-5772-AC9F-53C5-118F3B01A06A}"/>
              </a:ext>
            </a:extLst>
          </p:cNvPr>
          <p:cNvSpPr txBox="1"/>
          <p:nvPr/>
        </p:nvSpPr>
        <p:spPr>
          <a:xfrm>
            <a:off x="7914129" y="4743269"/>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[3] </a:t>
            </a:r>
            <a:endParaRPr lang="en-US" dirty="0"/>
          </a:p>
        </p:txBody>
      </p:sp>
      <p:cxnSp>
        <p:nvCxnSpPr>
          <p:cNvPr id="34" name="Straight Connector 33">
            <a:extLst>
              <a:ext uri="{FF2B5EF4-FFF2-40B4-BE49-F238E27FC236}">
                <a16:creationId xmlns:a16="http://schemas.microsoft.com/office/drawing/2014/main" id="{FEE05FCF-CCF7-3486-DCC6-3F3A457BDC4C}"/>
              </a:ext>
            </a:extLst>
          </p:cNvPr>
          <p:cNvCxnSpPr>
            <a:stCxn id="32" idx="1"/>
            <a:endCxn id="32" idx="3"/>
          </p:cNvCxnSpPr>
          <p:nvPr/>
        </p:nvCxnSpPr>
        <p:spPr>
          <a:xfrm>
            <a:off x="8576733" y="5091211"/>
            <a:ext cx="1586528" cy="0"/>
          </a:xfrm>
          <a:prstGeom prst="line">
            <a:avLst/>
          </a:prstGeom>
          <a:ln w="38100">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E59ACA2C-3438-D0B2-4351-0E40CF89770C}"/>
              </a:ext>
            </a:extLst>
          </p:cNvPr>
          <p:cNvSpPr/>
          <p:nvPr/>
        </p:nvSpPr>
        <p:spPr>
          <a:xfrm>
            <a:off x="5750598" y="4128967"/>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2</a:t>
            </a:r>
          </a:p>
        </p:txBody>
      </p:sp>
      <p:sp>
        <p:nvSpPr>
          <p:cNvPr id="36" name="TextBox 35">
            <a:extLst>
              <a:ext uri="{FF2B5EF4-FFF2-40B4-BE49-F238E27FC236}">
                <a16:creationId xmlns:a16="http://schemas.microsoft.com/office/drawing/2014/main" id="{53353CC3-248D-C789-BE97-D95F1A41510B}"/>
              </a:ext>
            </a:extLst>
          </p:cNvPr>
          <p:cNvSpPr txBox="1"/>
          <p:nvPr/>
        </p:nvSpPr>
        <p:spPr>
          <a:xfrm>
            <a:off x="5131110" y="4128967"/>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[4] </a:t>
            </a:r>
            <a:endParaRPr lang="en-US" dirty="0"/>
          </a:p>
        </p:txBody>
      </p:sp>
      <p:sp>
        <p:nvSpPr>
          <p:cNvPr id="37" name="Rectangle 36">
            <a:extLst>
              <a:ext uri="{FF2B5EF4-FFF2-40B4-BE49-F238E27FC236}">
                <a16:creationId xmlns:a16="http://schemas.microsoft.com/office/drawing/2014/main" id="{AC532B20-83FF-7BCB-F18F-26BCE4079011}"/>
              </a:ext>
            </a:extLst>
          </p:cNvPr>
          <p:cNvSpPr/>
          <p:nvPr/>
        </p:nvSpPr>
        <p:spPr>
          <a:xfrm>
            <a:off x="5750598" y="4520854"/>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38" name="TextBox 37">
            <a:extLst>
              <a:ext uri="{FF2B5EF4-FFF2-40B4-BE49-F238E27FC236}">
                <a16:creationId xmlns:a16="http://schemas.microsoft.com/office/drawing/2014/main" id="{FDE84C47-95BC-78F0-EC10-8E92E3505FD4}"/>
              </a:ext>
            </a:extLst>
          </p:cNvPr>
          <p:cNvSpPr txBox="1"/>
          <p:nvPr/>
        </p:nvSpPr>
        <p:spPr>
          <a:xfrm>
            <a:off x="5131110" y="4520854"/>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[5] </a:t>
            </a:r>
            <a:endParaRPr lang="en-US" dirty="0"/>
          </a:p>
        </p:txBody>
      </p:sp>
      <p:sp>
        <p:nvSpPr>
          <p:cNvPr id="39" name="Rectangle 38">
            <a:extLst>
              <a:ext uri="{FF2B5EF4-FFF2-40B4-BE49-F238E27FC236}">
                <a16:creationId xmlns:a16="http://schemas.microsoft.com/office/drawing/2014/main" id="{1F5581A3-9BBC-E34F-14A6-F6131C30E201}"/>
              </a:ext>
            </a:extLst>
          </p:cNvPr>
          <p:cNvSpPr/>
          <p:nvPr/>
        </p:nvSpPr>
        <p:spPr>
          <a:xfrm>
            <a:off x="5750598" y="4907976"/>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40" name="TextBox 39">
            <a:extLst>
              <a:ext uri="{FF2B5EF4-FFF2-40B4-BE49-F238E27FC236}">
                <a16:creationId xmlns:a16="http://schemas.microsoft.com/office/drawing/2014/main" id="{B57E33BC-1F05-9BF2-4CF6-58033A50D5DF}"/>
              </a:ext>
            </a:extLst>
          </p:cNvPr>
          <p:cNvSpPr txBox="1"/>
          <p:nvPr/>
        </p:nvSpPr>
        <p:spPr>
          <a:xfrm>
            <a:off x="5131110" y="4907976"/>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[6] </a:t>
            </a:r>
            <a:endParaRPr lang="en-US" dirty="0"/>
          </a:p>
        </p:txBody>
      </p:sp>
      <p:sp>
        <p:nvSpPr>
          <p:cNvPr id="41" name="Rectangle 40">
            <a:extLst>
              <a:ext uri="{FF2B5EF4-FFF2-40B4-BE49-F238E27FC236}">
                <a16:creationId xmlns:a16="http://schemas.microsoft.com/office/drawing/2014/main" id="{4147C8F8-9967-4E9A-DEF0-F8BBC9FE96F6}"/>
              </a:ext>
            </a:extLst>
          </p:cNvPr>
          <p:cNvSpPr/>
          <p:nvPr/>
        </p:nvSpPr>
        <p:spPr>
          <a:xfrm>
            <a:off x="5750598" y="5299863"/>
            <a:ext cx="1011574" cy="391887"/>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-1</a:t>
            </a:r>
          </a:p>
        </p:txBody>
      </p:sp>
      <p:sp>
        <p:nvSpPr>
          <p:cNvPr id="42" name="TextBox 41">
            <a:extLst>
              <a:ext uri="{FF2B5EF4-FFF2-40B4-BE49-F238E27FC236}">
                <a16:creationId xmlns:a16="http://schemas.microsoft.com/office/drawing/2014/main" id="{5387E1E6-14EE-CFD2-457C-5516A8EE4BA3}"/>
              </a:ext>
            </a:extLst>
          </p:cNvPr>
          <p:cNvSpPr txBox="1"/>
          <p:nvPr/>
        </p:nvSpPr>
        <p:spPr>
          <a:xfrm>
            <a:off x="5131110" y="5299863"/>
            <a:ext cx="1011574" cy="369332"/>
          </a:xfrm>
          <a:prstGeom prst="rect">
            <a:avLst/>
          </a:prstGeom>
          <a:noFill/>
        </p:spPr>
        <p:txBody>
          <a:bodyPr wrap="square">
            <a:spAutoFit/>
          </a:bodyPr>
          <a:lstStyle/>
          <a:p>
            <a:r>
              <a:rPr lang="en-US" dirty="0">
                <a:solidFill>
                  <a:schemeClr val="tx1"/>
                </a:solidFill>
                <a:latin typeface="Courier New" panose="02070309020205020404" pitchFamily="49" charset="0"/>
                <a:cs typeface="Courier New" panose="02070309020205020404" pitchFamily="49" charset="0"/>
              </a:rPr>
              <a:t>[7] </a:t>
            </a:r>
            <a:endParaRPr lang="en-US" dirty="0"/>
          </a:p>
        </p:txBody>
      </p:sp>
      <p:sp>
        <p:nvSpPr>
          <p:cNvPr id="43" name="Rectangle 42">
            <a:extLst>
              <a:ext uri="{FF2B5EF4-FFF2-40B4-BE49-F238E27FC236}">
                <a16:creationId xmlns:a16="http://schemas.microsoft.com/office/drawing/2014/main" id="{07A74D80-59DE-FAD9-275E-26FEDC6148B9}"/>
              </a:ext>
            </a:extLst>
          </p:cNvPr>
          <p:cNvSpPr/>
          <p:nvPr/>
        </p:nvSpPr>
        <p:spPr>
          <a:xfrm>
            <a:off x="10860777" y="2610553"/>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"z"</a:t>
            </a:r>
          </a:p>
        </p:txBody>
      </p:sp>
      <p:sp>
        <p:nvSpPr>
          <p:cNvPr id="44" name="Rectangle 43">
            <a:extLst>
              <a:ext uri="{FF2B5EF4-FFF2-40B4-BE49-F238E27FC236}">
                <a16:creationId xmlns:a16="http://schemas.microsoft.com/office/drawing/2014/main" id="{6360AC1A-AFA4-8EDC-881E-2D857BCB43D2}"/>
              </a:ext>
            </a:extLst>
          </p:cNvPr>
          <p:cNvSpPr/>
          <p:nvPr/>
        </p:nvSpPr>
        <p:spPr>
          <a:xfrm>
            <a:off x="10851487" y="2978939"/>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"W"</a:t>
            </a:r>
          </a:p>
        </p:txBody>
      </p:sp>
      <p:sp>
        <p:nvSpPr>
          <p:cNvPr id="45" name="Rectangle 44">
            <a:extLst>
              <a:ext uri="{FF2B5EF4-FFF2-40B4-BE49-F238E27FC236}">
                <a16:creationId xmlns:a16="http://schemas.microsoft.com/office/drawing/2014/main" id="{0E9C53F6-A944-25C5-3BE3-812B8560C769}"/>
              </a:ext>
            </a:extLst>
          </p:cNvPr>
          <p:cNvSpPr/>
          <p:nvPr/>
        </p:nvSpPr>
        <p:spPr>
          <a:xfrm>
            <a:off x="10851487" y="3362116"/>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"y"</a:t>
            </a:r>
          </a:p>
        </p:txBody>
      </p:sp>
      <p:sp>
        <p:nvSpPr>
          <p:cNvPr id="46" name="Rectangle 45">
            <a:extLst>
              <a:ext uri="{FF2B5EF4-FFF2-40B4-BE49-F238E27FC236}">
                <a16:creationId xmlns:a16="http://schemas.microsoft.com/office/drawing/2014/main" id="{53FEDACF-138F-1999-BD34-EDEA0FAF579C}"/>
              </a:ext>
            </a:extLst>
          </p:cNvPr>
          <p:cNvSpPr/>
          <p:nvPr/>
        </p:nvSpPr>
        <p:spPr>
          <a:xfrm>
            <a:off x="10842197" y="3730502"/>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"B"</a:t>
            </a:r>
          </a:p>
        </p:txBody>
      </p:sp>
      <p:sp>
        <p:nvSpPr>
          <p:cNvPr id="47" name="Rectangle 46">
            <a:extLst>
              <a:ext uri="{FF2B5EF4-FFF2-40B4-BE49-F238E27FC236}">
                <a16:creationId xmlns:a16="http://schemas.microsoft.com/office/drawing/2014/main" id="{09E98877-8508-98A2-7044-5DF5F7010379}"/>
              </a:ext>
            </a:extLst>
          </p:cNvPr>
          <p:cNvSpPr/>
          <p:nvPr/>
        </p:nvSpPr>
        <p:spPr>
          <a:xfrm>
            <a:off x="10851487" y="4113679"/>
            <a:ext cx="776610" cy="285135"/>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sp>
        <p:nvSpPr>
          <p:cNvPr id="48" name="Rectangle 47">
            <a:extLst>
              <a:ext uri="{FF2B5EF4-FFF2-40B4-BE49-F238E27FC236}">
                <a16:creationId xmlns:a16="http://schemas.microsoft.com/office/drawing/2014/main" id="{2CE64246-03DF-E82E-864D-D52BBD145850}"/>
              </a:ext>
            </a:extLst>
          </p:cNvPr>
          <p:cNvSpPr/>
          <p:nvPr/>
        </p:nvSpPr>
        <p:spPr>
          <a:xfrm>
            <a:off x="10842197" y="4482065"/>
            <a:ext cx="785900" cy="248548"/>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"42"</a:t>
            </a:r>
          </a:p>
        </p:txBody>
      </p:sp>
      <p:cxnSp>
        <p:nvCxnSpPr>
          <p:cNvPr id="49" name="Straight Arrow Connector 48">
            <a:extLst>
              <a:ext uri="{FF2B5EF4-FFF2-40B4-BE49-F238E27FC236}">
                <a16:creationId xmlns:a16="http://schemas.microsoft.com/office/drawing/2014/main" id="{A1FFD12B-681B-5B66-96FC-79B4DF306ECD}"/>
              </a:ext>
            </a:extLst>
          </p:cNvPr>
          <p:cNvCxnSpPr>
            <a:cxnSpLocks/>
            <a:endCxn id="43" idx="1"/>
          </p:cNvCxnSpPr>
          <p:nvPr/>
        </p:nvCxnSpPr>
        <p:spPr>
          <a:xfrm flipV="1">
            <a:off x="9766278" y="2753121"/>
            <a:ext cx="1094499" cy="1157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84146856-7CF8-7383-970F-33DD79E37A0B}"/>
              </a:ext>
            </a:extLst>
          </p:cNvPr>
          <p:cNvCxnSpPr>
            <a:cxnSpLocks/>
            <a:endCxn id="44" idx="1"/>
          </p:cNvCxnSpPr>
          <p:nvPr/>
        </p:nvCxnSpPr>
        <p:spPr>
          <a:xfrm flipV="1">
            <a:off x="9810125" y="3103213"/>
            <a:ext cx="1041362" cy="611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BEFCE36A-7C51-9C40-CF51-BD8DFB4C83FC}"/>
              </a:ext>
            </a:extLst>
          </p:cNvPr>
          <p:cNvCxnSpPr>
            <a:cxnSpLocks/>
            <a:endCxn id="45" idx="1"/>
          </p:cNvCxnSpPr>
          <p:nvPr/>
        </p:nvCxnSpPr>
        <p:spPr>
          <a:xfrm>
            <a:off x="9818457" y="3483782"/>
            <a:ext cx="1033030" cy="2090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8557C81A-583C-E9AC-04C5-4AAD61CFAF24}"/>
              </a:ext>
            </a:extLst>
          </p:cNvPr>
          <p:cNvCxnSpPr>
            <a:cxnSpLocks/>
            <a:endCxn id="46" idx="1"/>
          </p:cNvCxnSpPr>
          <p:nvPr/>
        </p:nvCxnSpPr>
        <p:spPr>
          <a:xfrm>
            <a:off x="9818457" y="3839259"/>
            <a:ext cx="1023740" cy="155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89CF9C21-2B23-3D7D-8ECD-E3A8A9E59971}"/>
              </a:ext>
            </a:extLst>
          </p:cNvPr>
          <p:cNvCxnSpPr>
            <a:cxnSpLocks/>
            <a:endCxn id="47" idx="1"/>
          </p:cNvCxnSpPr>
          <p:nvPr/>
        </p:nvCxnSpPr>
        <p:spPr>
          <a:xfrm>
            <a:off x="9818457" y="4215372"/>
            <a:ext cx="1033030" cy="4087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B910CE71-3B82-6DF0-A17A-1167EA81B813}"/>
              </a:ext>
            </a:extLst>
          </p:cNvPr>
          <p:cNvCxnSpPr>
            <a:cxnSpLocks/>
          </p:cNvCxnSpPr>
          <p:nvPr/>
        </p:nvCxnSpPr>
        <p:spPr>
          <a:xfrm>
            <a:off x="9818457" y="4558674"/>
            <a:ext cx="1042320" cy="3678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06FE9479-16EF-9515-BBDE-C30B5C7BF494}"/>
              </a:ext>
            </a:extLst>
          </p:cNvPr>
          <p:cNvCxnSpPr>
            <a:cxnSpLocks/>
            <a:endCxn id="4" idx="0"/>
          </p:cNvCxnSpPr>
          <p:nvPr/>
        </p:nvCxnSpPr>
        <p:spPr>
          <a:xfrm flipH="1">
            <a:off x="6260551" y="1659141"/>
            <a:ext cx="1692528" cy="91180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BFBEEF99-D461-069D-ED29-C68839B3CF79}"/>
              </a:ext>
            </a:extLst>
          </p:cNvPr>
          <p:cNvCxnSpPr>
            <a:cxnSpLocks/>
            <a:endCxn id="23" idx="0"/>
          </p:cNvCxnSpPr>
          <p:nvPr/>
        </p:nvCxnSpPr>
        <p:spPr>
          <a:xfrm>
            <a:off x="8142029" y="1267254"/>
            <a:ext cx="1223802" cy="129103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74" name="Rounded Rectangle 73">
            <a:extLst>
              <a:ext uri="{FF2B5EF4-FFF2-40B4-BE49-F238E27FC236}">
                <a16:creationId xmlns:a16="http://schemas.microsoft.com/office/drawing/2014/main" id="{29355EAF-76A4-F401-82F2-B44C7C6A09FD}"/>
              </a:ext>
            </a:extLst>
          </p:cNvPr>
          <p:cNvSpPr/>
          <p:nvPr/>
        </p:nvSpPr>
        <p:spPr>
          <a:xfrm>
            <a:off x="2028739" y="5112601"/>
            <a:ext cx="1162580" cy="8260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Hash  % 8</a:t>
            </a:r>
          </a:p>
        </p:txBody>
      </p:sp>
      <p:sp>
        <p:nvSpPr>
          <p:cNvPr id="75" name="Rectangle 74">
            <a:extLst>
              <a:ext uri="{FF2B5EF4-FFF2-40B4-BE49-F238E27FC236}">
                <a16:creationId xmlns:a16="http://schemas.microsoft.com/office/drawing/2014/main" id="{66E3C015-A909-C52A-44B3-564F2407749E}"/>
              </a:ext>
            </a:extLst>
          </p:cNvPr>
          <p:cNvSpPr/>
          <p:nvPr/>
        </p:nvSpPr>
        <p:spPr>
          <a:xfrm>
            <a:off x="911745" y="5343439"/>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ourier New" panose="02070309020205020404" pitchFamily="49" charset="0"/>
                <a:cs typeface="Courier New" panose="02070309020205020404" pitchFamily="49" charset="0"/>
              </a:rPr>
              <a:t>"c"</a:t>
            </a:r>
          </a:p>
        </p:txBody>
      </p:sp>
      <p:cxnSp>
        <p:nvCxnSpPr>
          <p:cNvPr id="76" name="Straight Arrow Connector 75">
            <a:extLst>
              <a:ext uri="{FF2B5EF4-FFF2-40B4-BE49-F238E27FC236}">
                <a16:creationId xmlns:a16="http://schemas.microsoft.com/office/drawing/2014/main" id="{70F401F9-37EF-B475-1861-53893C839F27}"/>
              </a:ext>
            </a:extLst>
          </p:cNvPr>
          <p:cNvCxnSpPr>
            <a:cxnSpLocks/>
            <a:stCxn id="75" idx="3"/>
            <a:endCxn id="74" idx="1"/>
          </p:cNvCxnSpPr>
          <p:nvPr/>
        </p:nvCxnSpPr>
        <p:spPr>
          <a:xfrm flipV="1">
            <a:off x="1688355" y="5525646"/>
            <a:ext cx="340384" cy="13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D30286A2-C540-381D-7A88-3CE567AB9A90}"/>
              </a:ext>
            </a:extLst>
          </p:cNvPr>
          <p:cNvCxnSpPr>
            <a:cxnSpLocks/>
            <a:stCxn id="74" idx="3"/>
            <a:endCxn id="36" idx="1"/>
          </p:cNvCxnSpPr>
          <p:nvPr/>
        </p:nvCxnSpPr>
        <p:spPr>
          <a:xfrm flipV="1">
            <a:off x="3191319" y="4313633"/>
            <a:ext cx="1939791" cy="121201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C2C1FB23-819A-2FD8-AA5E-411DB0004324}"/>
              </a:ext>
            </a:extLst>
          </p:cNvPr>
          <p:cNvCxnSpPr>
            <a:cxnSpLocks/>
            <a:stCxn id="35" idx="3"/>
            <a:endCxn id="30" idx="1"/>
          </p:cNvCxnSpPr>
          <p:nvPr/>
        </p:nvCxnSpPr>
        <p:spPr>
          <a:xfrm flipV="1">
            <a:off x="6762172" y="4206740"/>
            <a:ext cx="1147791" cy="11817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 name="Straight Arrow Connector 1">
            <a:extLst>
              <a:ext uri="{FF2B5EF4-FFF2-40B4-BE49-F238E27FC236}">
                <a16:creationId xmlns:a16="http://schemas.microsoft.com/office/drawing/2014/main" id="{40EC4B0C-2B08-FE1F-2480-33671D753C73}"/>
              </a:ext>
            </a:extLst>
          </p:cNvPr>
          <p:cNvCxnSpPr>
            <a:cxnSpLocks/>
            <a:stCxn id="4" idx="3"/>
            <a:endCxn id="27" idx="1"/>
          </p:cNvCxnSpPr>
          <p:nvPr/>
        </p:nvCxnSpPr>
        <p:spPr>
          <a:xfrm>
            <a:off x="6766338" y="2766893"/>
            <a:ext cx="1147791" cy="70991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FD33C689-CB3C-6639-7A4E-39B500226524}"/>
              </a:ext>
            </a:extLst>
          </p:cNvPr>
          <p:cNvCxnSpPr>
            <a:cxnSpLocks/>
            <a:stCxn id="18" idx="3"/>
            <a:endCxn id="24" idx="1"/>
          </p:cNvCxnSpPr>
          <p:nvPr/>
        </p:nvCxnSpPr>
        <p:spPr>
          <a:xfrm flipV="1">
            <a:off x="6766338" y="2755615"/>
            <a:ext cx="1143625" cy="118217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0AF06EAC-C7D6-C7F8-07E0-7B81B4D14AF0}"/>
              </a:ext>
            </a:extLst>
          </p:cNvPr>
          <p:cNvSpPr txBox="1"/>
          <p:nvPr/>
        </p:nvSpPr>
        <p:spPr>
          <a:xfrm>
            <a:off x="714931" y="523615"/>
            <a:ext cx="4134636" cy="2800767"/>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*key;</a:t>
            </a:r>
          </a:p>
          <a:p>
            <a:r>
              <a:rPr lang="en-US" sz="1600" b="1" dirty="0">
                <a:latin typeface="Courier New" panose="02070309020205020404" pitchFamily="49" charset="0"/>
                <a:cs typeface="Courier New" panose="02070309020205020404" pitchFamily="49" charset="0"/>
              </a:rPr>
              <a:t>    char *value;</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p3dict {</a:t>
            </a:r>
          </a:p>
          <a:p>
            <a:r>
              <a:rPr lang="en-US" sz="1600" b="1" dirty="0">
                <a:latin typeface="Courier New" panose="02070309020205020404" pitchFamily="49" charset="0"/>
                <a:cs typeface="Courier New" panose="02070309020205020404" pitchFamily="49" charset="0"/>
              </a:rPr>
              <a:t>   int </a:t>
            </a:r>
            <a:r>
              <a:rPr lang="en-US" sz="1600" b="1" dirty="0" err="1">
                <a:latin typeface="Courier New" panose="02070309020205020404" pitchFamily="49" charset="0"/>
                <a:cs typeface="Courier New" panose="02070309020205020404" pitchFamily="49" charset="0"/>
              </a:rPr>
              <a:t>alloc</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   int length;</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dnode</a:t>
            </a:r>
            <a:r>
              <a:rPr lang="en-US" sz="1600" b="1" dirty="0">
                <a:latin typeface="Courier New" panose="02070309020205020404" pitchFamily="49" charset="0"/>
                <a:cs typeface="Courier New" panose="02070309020205020404" pitchFamily="49" charset="0"/>
              </a:rPr>
              <a:t> *items;</a:t>
            </a:r>
          </a:p>
          <a:p>
            <a:r>
              <a:rPr lang="en-US" sz="1600" b="1" dirty="0">
                <a:latin typeface="Courier New" panose="02070309020205020404" pitchFamily="49" charset="0"/>
                <a:cs typeface="Courier New" panose="02070309020205020404" pitchFamily="49" charset="0"/>
              </a:rPr>
              <a:t>   int *index;</a:t>
            </a:r>
          </a:p>
          <a:p>
            <a:r>
              <a:rPr lang="en-US" sz="16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5376222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72EE8-8B35-FDB6-5198-352299360885}"/>
              </a:ext>
            </a:extLst>
          </p:cNvPr>
          <p:cNvSpPr>
            <a:spLocks noGrp="1"/>
          </p:cNvSpPr>
          <p:nvPr>
            <p:ph type="title"/>
          </p:nvPr>
        </p:nvSpPr>
        <p:spPr/>
        <p:txBody>
          <a:bodyPr/>
          <a:lstStyle/>
          <a:p>
            <a:r>
              <a:rPr lang="en-US"/>
              <a:t>Summary</a:t>
            </a:r>
          </a:p>
        </p:txBody>
      </p:sp>
      <p:sp>
        <p:nvSpPr>
          <p:cNvPr id="3" name="Content Placeholder 2">
            <a:extLst>
              <a:ext uri="{FF2B5EF4-FFF2-40B4-BE49-F238E27FC236}">
                <a16:creationId xmlns:a16="http://schemas.microsoft.com/office/drawing/2014/main" id="{C0E3447A-C117-73C2-B0B0-AE961071AE4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4300566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56EDDF-F446-B92B-64A3-807065C36305}"/>
              </a:ext>
            </a:extLst>
          </p:cNvPr>
          <p:cNvSpPr>
            <a:spLocks noGrp="1"/>
          </p:cNvSpPr>
          <p:nvPr>
            <p:ph type="title"/>
          </p:nvPr>
        </p:nvSpPr>
        <p:spPr/>
        <p:txBody>
          <a:bodyPr/>
          <a:lstStyle/>
          <a:p>
            <a:r>
              <a:rPr lang="en-US" dirty="0"/>
              <a:t>But there is more…</a:t>
            </a:r>
          </a:p>
        </p:txBody>
      </p:sp>
      <p:sp>
        <p:nvSpPr>
          <p:cNvPr id="5" name="Text Placeholder 4">
            <a:extLst>
              <a:ext uri="{FF2B5EF4-FFF2-40B4-BE49-F238E27FC236}">
                <a16:creationId xmlns:a16="http://schemas.microsoft.com/office/drawing/2014/main" id="{05279108-0F43-BEBD-D004-C92CC970E131}"/>
              </a:ext>
            </a:extLst>
          </p:cNvPr>
          <p:cNvSpPr>
            <a:spLocks noGrp="1"/>
          </p:cNvSpPr>
          <p:nvPr>
            <p:ph type="body" idx="1"/>
          </p:nvPr>
        </p:nvSpPr>
        <p:spPr/>
        <p:txBody>
          <a:bodyPr/>
          <a:lstStyle/>
          <a:p>
            <a:r>
              <a:rPr lang="en-US" dirty="0"/>
              <a:t>Python's Object Oriented Design Approaches</a:t>
            </a:r>
          </a:p>
        </p:txBody>
      </p:sp>
    </p:spTree>
    <p:extLst>
      <p:ext uri="{BB962C8B-B14F-4D97-AF65-F5344CB8AC3E}">
        <p14:creationId xmlns:p14="http://schemas.microsoft.com/office/powerpoint/2010/main" val="36118740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3F1CDD7-129A-F693-7942-816E5E250D14}"/>
              </a:ext>
            </a:extLst>
          </p:cNvPr>
          <p:cNvPicPr>
            <a:picLocks noChangeAspect="1"/>
          </p:cNvPicPr>
          <p:nvPr/>
        </p:nvPicPr>
        <p:blipFill>
          <a:blip r:embed="rId2"/>
          <a:stretch>
            <a:fillRect/>
          </a:stretch>
        </p:blipFill>
        <p:spPr>
          <a:xfrm>
            <a:off x="0" y="-652588"/>
            <a:ext cx="12191999" cy="8163175"/>
          </a:xfrm>
          <a:prstGeom prst="rect">
            <a:avLst/>
          </a:prstGeom>
        </p:spPr>
      </p:pic>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6" name="Picture 5">
            <a:extLst>
              <a:ext uri="{FF2B5EF4-FFF2-40B4-BE49-F238E27FC236}">
                <a16:creationId xmlns:a16="http://schemas.microsoft.com/office/drawing/2014/main" id="{07C87366-3403-A3E4-235B-05E90878ED79}"/>
              </a:ext>
            </a:extLst>
          </p:cNvPr>
          <p:cNvPicPr>
            <a:picLocks noChangeAspect="1"/>
          </p:cNvPicPr>
          <p:nvPr/>
        </p:nvPicPr>
        <p:blipFill>
          <a:blip r:embed="rId2"/>
          <a:stretch>
            <a:fillRect/>
          </a:stretch>
        </p:blipFill>
        <p:spPr>
          <a:xfrm>
            <a:off x="-24862" y="-457382"/>
            <a:ext cx="12188952" cy="8161135"/>
          </a:xfrm>
          <a:prstGeom prst="rect">
            <a:avLst/>
          </a:prstGeom>
        </p:spPr>
      </p:pic>
    </p:spTree>
    <p:extLst>
      <p:ext uri="{BB962C8B-B14F-4D97-AF65-F5344CB8AC3E}">
        <p14:creationId xmlns:p14="http://schemas.microsoft.com/office/powerpoint/2010/main" val="1401237763"/>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C++ (1972-1987)</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p:txBody>
          <a:bodyPr/>
          <a:lstStyle/>
          <a:p>
            <a:r>
              <a:rPr lang="en-US" dirty="0"/>
              <a:t>User defined classes</a:t>
            </a:r>
          </a:p>
          <a:p>
            <a:r>
              <a:rPr lang="en-US" dirty="0"/>
              <a:t>Guido used and wrote code in C++</a:t>
            </a:r>
          </a:p>
          <a:p>
            <a:pPr lvl="1"/>
            <a:r>
              <a:rPr lang="en-US" dirty="0"/>
              <a:t>Reference count tracking using operator overloading experiment</a:t>
            </a:r>
          </a:p>
          <a:p>
            <a:pPr lvl="1"/>
            <a:r>
              <a:rPr lang="en-US" dirty="0"/>
              <a:t>Wanted to hide malloc, </a:t>
            </a:r>
            <a:r>
              <a:rPr lang="en-US" dirty="0" err="1"/>
              <a:t>realloc</a:t>
            </a:r>
            <a:r>
              <a:rPr lang="en-US" dirty="0"/>
              <a:t>, and from from the end-user</a:t>
            </a:r>
          </a:p>
          <a:p>
            <a:r>
              <a:rPr lang="en-US" dirty="0"/>
              <a:t>C++ had powerful data structures</a:t>
            </a:r>
          </a:p>
          <a:p>
            <a:r>
              <a:rPr lang="en-US" dirty="0"/>
              <a:t>C++ (like C) was not interested in automating management of dynamically allocated memory (i.e. simple garbage collection)</a:t>
            </a:r>
          </a:p>
          <a:p>
            <a:r>
              <a:rPr lang="en-US" dirty="0"/>
              <a:t>Guido chose C as the language to build Python</a:t>
            </a:r>
          </a:p>
        </p:txBody>
      </p:sp>
    </p:spTree>
    <p:extLst>
      <p:ext uri="{BB962C8B-B14F-4D97-AF65-F5344CB8AC3E}">
        <p14:creationId xmlns:p14="http://schemas.microsoft.com/office/powerpoint/2010/main" val="394379794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ABC (1987)</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a:xfrm>
            <a:off x="838200" y="1825625"/>
            <a:ext cx="4788877" cy="4351338"/>
          </a:xfrm>
        </p:spPr>
        <p:txBody>
          <a:bodyPr>
            <a:normAutofit/>
          </a:bodyPr>
          <a:lstStyle/>
          <a:p>
            <a:r>
              <a:rPr lang="en-US" dirty="0"/>
              <a:t>Built in composable types</a:t>
            </a:r>
          </a:p>
          <a:p>
            <a:pPr lvl="1"/>
            <a:r>
              <a:rPr lang="en-US" dirty="0"/>
              <a:t>Numbers</a:t>
            </a:r>
          </a:p>
          <a:p>
            <a:pPr lvl="2"/>
            <a:r>
              <a:rPr lang="en-US" dirty="0"/>
              <a:t>Arbitrary length</a:t>
            </a:r>
          </a:p>
          <a:p>
            <a:pPr lvl="1"/>
            <a:r>
              <a:rPr lang="en-US" dirty="0"/>
              <a:t>Text (string) </a:t>
            </a:r>
          </a:p>
          <a:p>
            <a:pPr lvl="1"/>
            <a:r>
              <a:rPr lang="en-US" dirty="0"/>
              <a:t>List (sorted by value)</a:t>
            </a:r>
          </a:p>
          <a:p>
            <a:pPr lvl="1"/>
            <a:r>
              <a:rPr lang="en-US" dirty="0"/>
              <a:t>Tables (sorted by key)</a:t>
            </a:r>
          </a:p>
          <a:p>
            <a:r>
              <a:rPr lang="en-US" dirty="0"/>
              <a:t>Used trees internally</a:t>
            </a:r>
          </a:p>
          <a:p>
            <a:r>
              <a:rPr lang="en-US" dirty="0"/>
              <a:t>Reference counting</a:t>
            </a:r>
          </a:p>
          <a:p>
            <a:r>
              <a:rPr lang="en-US" dirty="0"/>
              <a:t>No user defined "classes"</a:t>
            </a:r>
          </a:p>
        </p:txBody>
      </p:sp>
      <p:sp>
        <p:nvSpPr>
          <p:cNvPr id="6" name="TextBox 5">
            <a:extLst>
              <a:ext uri="{FF2B5EF4-FFF2-40B4-BE49-F238E27FC236}">
                <a16:creationId xmlns:a16="http://schemas.microsoft.com/office/drawing/2014/main" id="{DF409A8B-770B-77F0-C770-70A53F758DC8}"/>
              </a:ext>
            </a:extLst>
          </p:cNvPr>
          <p:cNvSpPr txBox="1"/>
          <p:nvPr/>
        </p:nvSpPr>
        <p:spPr>
          <a:xfrm>
            <a:off x="6068379" y="2486236"/>
            <a:ext cx="5285421" cy="2031325"/>
          </a:xfrm>
          <a:prstGeom prst="rect">
            <a:avLst/>
          </a:prstGeom>
          <a:noFill/>
        </p:spPr>
        <p:txBody>
          <a:bodyPr wrap="none" rtlCol="0">
            <a:spAutoFit/>
          </a:bodyPr>
          <a:lstStyle/>
          <a:p>
            <a:r>
              <a:rPr lang="en-US" b="1" dirty="0">
                <a:effectLst/>
                <a:latin typeface="Courier" panose="02070309020205020404" pitchFamily="49" charset="0"/>
              </a:rPr>
              <a:t>HOW TO RETURN words document:</a:t>
            </a:r>
          </a:p>
          <a:p>
            <a:r>
              <a:rPr lang="en-US" b="1" dirty="0">
                <a:effectLst/>
                <a:latin typeface="Courier" panose="02070309020205020404" pitchFamily="49" charset="0"/>
              </a:rPr>
              <a:t>   PUT {} IN collection</a:t>
            </a:r>
          </a:p>
          <a:p>
            <a:r>
              <a:rPr lang="en-US" b="1" dirty="0">
                <a:effectLst/>
                <a:latin typeface="Courier" panose="02070309020205020404" pitchFamily="49" charset="0"/>
              </a:rPr>
              <a:t>   FOR line IN document:</a:t>
            </a:r>
          </a:p>
          <a:p>
            <a:r>
              <a:rPr lang="en-US" b="1" dirty="0">
                <a:effectLst/>
                <a:latin typeface="Courier" panose="02070309020205020404" pitchFamily="49" charset="0"/>
              </a:rPr>
              <a:t>      FOR word IN split line:</a:t>
            </a:r>
          </a:p>
          <a:p>
            <a:r>
              <a:rPr lang="en-US" b="1" dirty="0">
                <a:effectLst/>
                <a:latin typeface="Courier" panose="02070309020205020404" pitchFamily="49" charset="0"/>
              </a:rPr>
              <a:t>         IF word </a:t>
            </a:r>
            <a:r>
              <a:rPr lang="en-US" b="1" dirty="0" err="1">
                <a:effectLst/>
                <a:latin typeface="Courier" panose="02070309020205020404" pitchFamily="49" charset="0"/>
              </a:rPr>
              <a:t>not.in</a:t>
            </a:r>
            <a:r>
              <a:rPr lang="en-US" b="1" dirty="0">
                <a:effectLst/>
                <a:latin typeface="Courier" panose="02070309020205020404" pitchFamily="49" charset="0"/>
              </a:rPr>
              <a:t> collection:</a:t>
            </a:r>
          </a:p>
          <a:p>
            <a:r>
              <a:rPr lang="en-US" b="1" dirty="0">
                <a:effectLst/>
                <a:latin typeface="Courier" panose="02070309020205020404" pitchFamily="49" charset="0"/>
              </a:rPr>
              <a:t>            INSERT word IN collection</a:t>
            </a:r>
          </a:p>
          <a:p>
            <a:r>
              <a:rPr lang="en-US" b="1" dirty="0">
                <a:effectLst/>
                <a:latin typeface="Courier" panose="02070309020205020404" pitchFamily="49" charset="0"/>
              </a:rPr>
              <a:t>   RETURN collection</a:t>
            </a:r>
          </a:p>
        </p:txBody>
      </p:sp>
      <p:sp>
        <p:nvSpPr>
          <p:cNvPr id="4" name="TextBox 3">
            <a:extLst>
              <a:ext uri="{FF2B5EF4-FFF2-40B4-BE49-F238E27FC236}">
                <a16:creationId xmlns:a16="http://schemas.microsoft.com/office/drawing/2014/main" id="{27A8CD15-9FDC-095A-E4E7-2CECA7ADAB8C}"/>
              </a:ext>
            </a:extLst>
          </p:cNvPr>
          <p:cNvSpPr txBox="1"/>
          <p:nvPr/>
        </p:nvSpPr>
        <p:spPr>
          <a:xfrm>
            <a:off x="5339862" y="5988734"/>
            <a:ext cx="7039708" cy="646331"/>
          </a:xfrm>
          <a:prstGeom prst="rect">
            <a:avLst/>
          </a:prstGeom>
          <a:noFill/>
        </p:spPr>
        <p:txBody>
          <a:bodyPr wrap="square">
            <a:spAutoFit/>
          </a:bodyPr>
          <a:lstStyle/>
          <a:p>
            <a:r>
              <a:rPr lang="en-US" dirty="0"/>
              <a:t>https://</a:t>
            </a:r>
            <a:r>
              <a:rPr lang="en-US" dirty="0" err="1"/>
              <a:t>en.wikipedia.org</a:t>
            </a:r>
            <a:r>
              <a:rPr lang="en-US" dirty="0"/>
              <a:t>/wiki/ABC_(</a:t>
            </a:r>
            <a:r>
              <a:rPr lang="en-US" dirty="0" err="1"/>
              <a:t>programming_language</a:t>
            </a:r>
            <a:r>
              <a:rPr lang="en-US" dirty="0"/>
              <a:t>)</a:t>
            </a:r>
          </a:p>
          <a:p>
            <a:r>
              <a:rPr lang="en-US" dirty="0"/>
              <a:t>https://</a:t>
            </a:r>
            <a:r>
              <a:rPr lang="en-US" dirty="0" err="1"/>
              <a:t>homepages.cwi.nl</a:t>
            </a:r>
            <a:r>
              <a:rPr lang="en-US" dirty="0"/>
              <a:t>/~steven/</a:t>
            </a:r>
            <a:r>
              <a:rPr lang="en-US" dirty="0" err="1"/>
              <a:t>abc</a:t>
            </a:r>
            <a:r>
              <a:rPr lang="en-US" dirty="0"/>
              <a:t>/programmers/quick-</a:t>
            </a:r>
            <a:r>
              <a:rPr lang="en-US" dirty="0" err="1"/>
              <a:t>look.html</a:t>
            </a:r>
            <a:endParaRPr lang="en-US" dirty="0"/>
          </a:p>
        </p:txBody>
      </p:sp>
    </p:spTree>
    <p:extLst>
      <p:ext uri="{BB962C8B-B14F-4D97-AF65-F5344CB8AC3E}">
        <p14:creationId xmlns:p14="http://schemas.microsoft.com/office/powerpoint/2010/main" val="21431845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ABC (1987)</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a:xfrm>
            <a:off x="838200" y="1825625"/>
            <a:ext cx="4788877" cy="4351338"/>
          </a:xfrm>
        </p:spPr>
        <p:txBody>
          <a:bodyPr>
            <a:normAutofit fontScale="92500" lnSpcReduction="10000"/>
          </a:bodyPr>
          <a:lstStyle/>
          <a:p>
            <a:r>
              <a:rPr lang="en-US" dirty="0"/>
              <a:t>Written at CWI</a:t>
            </a:r>
          </a:p>
          <a:p>
            <a:pPr lvl="1"/>
            <a:r>
              <a:rPr lang="en-US" dirty="0"/>
              <a:t>Centrum </a:t>
            </a:r>
            <a:r>
              <a:rPr lang="en-US" dirty="0" err="1"/>
              <a:t>Wiskunde</a:t>
            </a:r>
            <a:r>
              <a:rPr lang="en-US" dirty="0"/>
              <a:t> &amp; Informatica (National Research Institute for Mathematics and Computer Science)</a:t>
            </a:r>
          </a:p>
          <a:p>
            <a:r>
              <a:rPr lang="en-US" dirty="0"/>
              <a:t>Guido van Rossum worked on the project</a:t>
            </a:r>
          </a:p>
          <a:p>
            <a:pPr lvl="1"/>
            <a:r>
              <a:rPr lang="en-US" dirty="0"/>
              <a:t>Liked the data structures</a:t>
            </a:r>
          </a:p>
          <a:p>
            <a:pPr lvl="1"/>
            <a:r>
              <a:rPr lang="en-US" dirty="0"/>
              <a:t>Liked indentation syntax</a:t>
            </a:r>
          </a:p>
          <a:p>
            <a:pPr lvl="1"/>
            <a:r>
              <a:rPr lang="en-US" dirty="0"/>
              <a:t>Wanted real OO</a:t>
            </a:r>
          </a:p>
          <a:p>
            <a:pPr lvl="1"/>
            <a:r>
              <a:rPr lang="en-US" dirty="0"/>
              <a:t>Wanted to call C libraries</a:t>
            </a:r>
          </a:p>
          <a:p>
            <a:pPr lvl="1"/>
            <a:r>
              <a:rPr lang="en-US" dirty="0"/>
              <a:t>Wanted lower case</a:t>
            </a:r>
          </a:p>
        </p:txBody>
      </p:sp>
      <p:sp>
        <p:nvSpPr>
          <p:cNvPr id="6" name="TextBox 5">
            <a:extLst>
              <a:ext uri="{FF2B5EF4-FFF2-40B4-BE49-F238E27FC236}">
                <a16:creationId xmlns:a16="http://schemas.microsoft.com/office/drawing/2014/main" id="{DF409A8B-770B-77F0-C770-70A53F758DC8}"/>
              </a:ext>
            </a:extLst>
          </p:cNvPr>
          <p:cNvSpPr txBox="1"/>
          <p:nvPr/>
        </p:nvSpPr>
        <p:spPr>
          <a:xfrm>
            <a:off x="6068379" y="2486236"/>
            <a:ext cx="5285421" cy="2031325"/>
          </a:xfrm>
          <a:prstGeom prst="rect">
            <a:avLst/>
          </a:prstGeom>
          <a:noFill/>
        </p:spPr>
        <p:txBody>
          <a:bodyPr wrap="none" rtlCol="0">
            <a:spAutoFit/>
          </a:bodyPr>
          <a:lstStyle/>
          <a:p>
            <a:r>
              <a:rPr lang="en-US" b="1" dirty="0">
                <a:effectLst/>
                <a:latin typeface="Courier" panose="02070309020205020404" pitchFamily="49" charset="0"/>
              </a:rPr>
              <a:t>HOW TO RETURN words document:</a:t>
            </a:r>
          </a:p>
          <a:p>
            <a:r>
              <a:rPr lang="en-US" b="1" dirty="0">
                <a:effectLst/>
                <a:latin typeface="Courier" panose="02070309020205020404" pitchFamily="49" charset="0"/>
              </a:rPr>
              <a:t>   PUT {} IN collection</a:t>
            </a:r>
          </a:p>
          <a:p>
            <a:r>
              <a:rPr lang="en-US" b="1" dirty="0">
                <a:effectLst/>
                <a:latin typeface="Courier" panose="02070309020205020404" pitchFamily="49" charset="0"/>
              </a:rPr>
              <a:t>   FOR line IN document:</a:t>
            </a:r>
          </a:p>
          <a:p>
            <a:r>
              <a:rPr lang="en-US" b="1" dirty="0">
                <a:effectLst/>
                <a:latin typeface="Courier" panose="02070309020205020404" pitchFamily="49" charset="0"/>
              </a:rPr>
              <a:t>      FOR word IN split line:</a:t>
            </a:r>
          </a:p>
          <a:p>
            <a:r>
              <a:rPr lang="en-US" b="1" dirty="0">
                <a:effectLst/>
                <a:latin typeface="Courier" panose="02070309020205020404" pitchFamily="49" charset="0"/>
              </a:rPr>
              <a:t>         IF word </a:t>
            </a:r>
            <a:r>
              <a:rPr lang="en-US" b="1" dirty="0" err="1">
                <a:effectLst/>
                <a:latin typeface="Courier" panose="02070309020205020404" pitchFamily="49" charset="0"/>
              </a:rPr>
              <a:t>not.in</a:t>
            </a:r>
            <a:r>
              <a:rPr lang="en-US" b="1" dirty="0">
                <a:effectLst/>
                <a:latin typeface="Courier" panose="02070309020205020404" pitchFamily="49" charset="0"/>
              </a:rPr>
              <a:t> collection:</a:t>
            </a:r>
          </a:p>
          <a:p>
            <a:r>
              <a:rPr lang="en-US" b="1" dirty="0">
                <a:effectLst/>
                <a:latin typeface="Courier" panose="02070309020205020404" pitchFamily="49" charset="0"/>
              </a:rPr>
              <a:t>            INSERT word IN collection</a:t>
            </a:r>
          </a:p>
          <a:p>
            <a:r>
              <a:rPr lang="en-US" b="1" dirty="0">
                <a:effectLst/>
                <a:latin typeface="Courier" panose="02070309020205020404" pitchFamily="49" charset="0"/>
              </a:rPr>
              <a:t>   RETURN collection</a:t>
            </a:r>
          </a:p>
        </p:txBody>
      </p:sp>
    </p:spTree>
    <p:extLst>
      <p:ext uri="{BB962C8B-B14F-4D97-AF65-F5344CB8AC3E}">
        <p14:creationId xmlns:p14="http://schemas.microsoft.com/office/powerpoint/2010/main" val="36391373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015EDA-9B8C-EE59-2415-3FA4045D99D8}"/>
              </a:ext>
            </a:extLst>
          </p:cNvPr>
          <p:cNvSpPr txBox="1"/>
          <p:nvPr/>
        </p:nvSpPr>
        <p:spPr>
          <a:xfrm>
            <a:off x="7220851" y="1728270"/>
            <a:ext cx="3943708" cy="3539430"/>
          </a:xfrm>
          <a:prstGeom prst="rect">
            <a:avLst/>
          </a:prstGeom>
          <a:noFill/>
        </p:spPr>
        <p:txBody>
          <a:bodyPr wrap="none" rtlCol="0">
            <a:spAutoFit/>
          </a:bodyPr>
          <a:lstStyle/>
          <a:p>
            <a:r>
              <a:rPr lang="en-US" sz="1400" b="1" dirty="0">
                <a:latin typeface="Courier New" panose="02070309020205020404" pitchFamily="49" charset="0"/>
                <a:cs typeface="Courier New" panose="02070309020205020404" pitchFamily="49" charset="0"/>
              </a:rPr>
              <a:t>int main() {</a:t>
            </a:r>
          </a:p>
          <a:p>
            <a:r>
              <a:rPr lang="en-US" sz="1400" b="1" dirty="0">
                <a:latin typeface="Courier New" panose="02070309020205020404" pitchFamily="49" charset="0"/>
                <a:cs typeface="Courier New" panose="02070309020205020404" pitchFamily="49" charset="0"/>
              </a:rPr>
              <a:t>    struct </a:t>
            </a:r>
            <a:r>
              <a:rPr lang="en-US" sz="1400" b="1" dirty="0" err="1">
                <a:latin typeface="Courier New" panose="02070309020205020404" pitchFamily="49" charset="0"/>
                <a:cs typeface="Courier New" panose="02070309020205020404" pitchFamily="49" charset="0"/>
              </a:rPr>
              <a:t>pystr</a:t>
            </a:r>
            <a:r>
              <a:rPr lang="en-US" sz="1400" b="1" dirty="0">
                <a:latin typeface="Courier New" panose="02070309020205020404" pitchFamily="49" charset="0"/>
                <a:cs typeface="Courier New" panose="02070309020205020404" pitchFamily="49" charset="0"/>
              </a:rPr>
              <a:t> * x = </a:t>
            </a:r>
            <a:r>
              <a:rPr lang="en-US" sz="1400" b="1" dirty="0" err="1">
                <a:latin typeface="Courier New" panose="02070309020205020404" pitchFamily="49" charset="0"/>
                <a:cs typeface="Courier New" panose="02070309020205020404" pitchFamily="49" charset="0"/>
              </a:rPr>
              <a:t>pystr_new</a:t>
            </a:r>
            <a:r>
              <a:rPr lang="en-US" sz="1400" b="1" dirty="0">
                <a:latin typeface="Courier New" panose="02070309020205020404" pitchFamily="49" charset="0"/>
                <a:cs typeface="Courier New" panose="02070309020205020404" pitchFamily="49" charset="0"/>
              </a:rPr>
              <a:t>();</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'H');</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'e');</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'l');</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'l');</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'o');</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 ');</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'w');</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'o');</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'r');</a:t>
            </a:r>
          </a:p>
          <a:p>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'l');</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pystr_append</a:t>
            </a:r>
            <a:r>
              <a:rPr lang="en-US" sz="1400" b="1" dirty="0">
                <a:latin typeface="Courier New" panose="02070309020205020404" pitchFamily="49" charset="0"/>
                <a:cs typeface="Courier New" panose="02070309020205020404" pitchFamily="49" charset="0"/>
              </a:rPr>
              <a:t>(x, 'd');</a:t>
            </a:r>
          </a:p>
          <a:p>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a:t>
            </a:r>
          </a:p>
        </p:txBody>
      </p:sp>
      <p:sp>
        <p:nvSpPr>
          <p:cNvPr id="2" name="Title 1">
            <a:extLst>
              <a:ext uri="{FF2B5EF4-FFF2-40B4-BE49-F238E27FC236}">
                <a16:creationId xmlns:a16="http://schemas.microsoft.com/office/drawing/2014/main" id="{83E5487D-8189-D92B-C8CD-606BDF5399E3}"/>
              </a:ext>
            </a:extLst>
          </p:cNvPr>
          <p:cNvSpPr>
            <a:spLocks noGrp="1"/>
          </p:cNvSpPr>
          <p:nvPr>
            <p:ph type="title"/>
          </p:nvPr>
        </p:nvSpPr>
        <p:spPr/>
        <p:txBody>
          <a:bodyPr/>
          <a:lstStyle/>
          <a:p>
            <a:pPr algn="r"/>
            <a:r>
              <a:rPr lang="en-US" dirty="0" err="1"/>
              <a:t>pystr_append</a:t>
            </a:r>
            <a:r>
              <a:rPr lang="en-US" dirty="0"/>
              <a:t>()</a:t>
            </a:r>
          </a:p>
        </p:txBody>
      </p:sp>
      <p:grpSp>
        <p:nvGrpSpPr>
          <p:cNvPr id="19" name="Group 18">
            <a:extLst>
              <a:ext uri="{FF2B5EF4-FFF2-40B4-BE49-F238E27FC236}">
                <a16:creationId xmlns:a16="http://schemas.microsoft.com/office/drawing/2014/main" id="{CA9B6A79-1A42-0EAF-101B-18FA4F5D4E81}"/>
              </a:ext>
            </a:extLst>
          </p:cNvPr>
          <p:cNvGrpSpPr/>
          <p:nvPr/>
        </p:nvGrpSpPr>
        <p:grpSpPr>
          <a:xfrm>
            <a:off x="3156400" y="3705631"/>
            <a:ext cx="3267134" cy="543176"/>
            <a:chOff x="957137" y="5796734"/>
            <a:chExt cx="3267134" cy="543176"/>
          </a:xfrm>
        </p:grpSpPr>
        <p:sp>
          <p:nvSpPr>
            <p:cNvPr id="20" name="Rectangle 19">
              <a:extLst>
                <a:ext uri="{FF2B5EF4-FFF2-40B4-BE49-F238E27FC236}">
                  <a16:creationId xmlns:a16="http://schemas.microsoft.com/office/drawing/2014/main" id="{DA11A7C6-64D7-23F5-F59D-290D150DCA75}"/>
                </a:ext>
              </a:extLst>
            </p:cNvPr>
            <p:cNvSpPr/>
            <p:nvPr/>
          </p:nvSpPr>
          <p:spPr>
            <a:xfrm>
              <a:off x="995774" y="5796734"/>
              <a:ext cx="3132716" cy="543176"/>
            </a:xfrm>
            <a:prstGeom prst="rect">
              <a:avLst/>
            </a:prstGeom>
            <a:noFill/>
            <a:ln w="285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ourier New" panose="02070309020205020404" pitchFamily="49" charset="0"/>
                <a:cs typeface="Courier New" panose="02070309020205020404" pitchFamily="49" charset="0"/>
              </a:endParaRPr>
            </a:p>
          </p:txBody>
        </p:sp>
        <p:sp>
          <p:nvSpPr>
            <p:cNvPr id="21" name="TextBox 20">
              <a:extLst>
                <a:ext uri="{FF2B5EF4-FFF2-40B4-BE49-F238E27FC236}">
                  <a16:creationId xmlns:a16="http://schemas.microsoft.com/office/drawing/2014/main" id="{C8804C2E-C169-DA07-D904-F854A25B235C}"/>
                </a:ext>
              </a:extLst>
            </p:cNvPr>
            <p:cNvSpPr txBox="1"/>
            <p:nvPr/>
          </p:nvSpPr>
          <p:spPr>
            <a:xfrm>
              <a:off x="957137" y="5868943"/>
              <a:ext cx="3267134"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H e l l o   w o r </a:t>
              </a:r>
              <a:r>
                <a:rPr lang="en-US" sz="2050" dirty="0">
                  <a:solidFill>
                    <a:schemeClr val="tx1"/>
                  </a:solidFill>
                  <a:latin typeface="Courier New" panose="02070309020205020404" pitchFamily="49" charset="0"/>
                  <a:cs typeface="Courier New" panose="02070309020205020404" pitchFamily="49" charset="0"/>
                </a:rPr>
                <a:t>∅</a:t>
              </a:r>
            </a:p>
          </p:txBody>
        </p:sp>
      </p:grpSp>
      <p:sp>
        <p:nvSpPr>
          <p:cNvPr id="22" name="Rectangle 21">
            <a:extLst>
              <a:ext uri="{FF2B5EF4-FFF2-40B4-BE49-F238E27FC236}">
                <a16:creationId xmlns:a16="http://schemas.microsoft.com/office/drawing/2014/main" id="{05CB4072-F964-3FBE-F3BC-B6CF70A3A4CB}"/>
              </a:ext>
            </a:extLst>
          </p:cNvPr>
          <p:cNvSpPr/>
          <p:nvPr/>
        </p:nvSpPr>
        <p:spPr>
          <a:xfrm>
            <a:off x="838200" y="2936124"/>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9</a:t>
            </a:r>
          </a:p>
        </p:txBody>
      </p:sp>
      <p:sp>
        <p:nvSpPr>
          <p:cNvPr id="23" name="Rectangle 22">
            <a:extLst>
              <a:ext uri="{FF2B5EF4-FFF2-40B4-BE49-F238E27FC236}">
                <a16:creationId xmlns:a16="http://schemas.microsoft.com/office/drawing/2014/main" id="{229C0AAB-8D29-FF50-70F7-808FD0F6C811}"/>
              </a:ext>
            </a:extLst>
          </p:cNvPr>
          <p:cNvSpPr/>
          <p:nvPr/>
        </p:nvSpPr>
        <p:spPr>
          <a:xfrm>
            <a:off x="838200" y="371989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data:</a:t>
            </a:r>
          </a:p>
        </p:txBody>
      </p:sp>
      <p:cxnSp>
        <p:nvCxnSpPr>
          <p:cNvPr id="24" name="Curved Connector 23">
            <a:extLst>
              <a:ext uri="{FF2B5EF4-FFF2-40B4-BE49-F238E27FC236}">
                <a16:creationId xmlns:a16="http://schemas.microsoft.com/office/drawing/2014/main" id="{A13F317E-0BEF-AB17-30AC-245CCB0EF856}"/>
              </a:ext>
            </a:extLst>
          </p:cNvPr>
          <p:cNvCxnSpPr>
            <a:cxnSpLocks/>
            <a:endCxn id="21" idx="1"/>
          </p:cNvCxnSpPr>
          <p:nvPr/>
        </p:nvCxnSpPr>
        <p:spPr>
          <a:xfrm>
            <a:off x="2212139" y="3871820"/>
            <a:ext cx="944261" cy="1099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2E66AE74-4140-6DFD-1A27-0FCC5F01AFD2}"/>
              </a:ext>
            </a:extLst>
          </p:cNvPr>
          <p:cNvSpPr/>
          <p:nvPr/>
        </p:nvSpPr>
        <p:spPr>
          <a:xfrm>
            <a:off x="838200" y="3328010"/>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10</a:t>
            </a:r>
          </a:p>
        </p:txBody>
      </p:sp>
      <p:grpSp>
        <p:nvGrpSpPr>
          <p:cNvPr id="6" name="Group 5">
            <a:extLst>
              <a:ext uri="{FF2B5EF4-FFF2-40B4-BE49-F238E27FC236}">
                <a16:creationId xmlns:a16="http://schemas.microsoft.com/office/drawing/2014/main" id="{AC58F70E-D8B3-1F28-5D4C-154862FA533E}"/>
              </a:ext>
            </a:extLst>
          </p:cNvPr>
          <p:cNvGrpSpPr/>
          <p:nvPr/>
        </p:nvGrpSpPr>
        <p:grpSpPr>
          <a:xfrm>
            <a:off x="3060619" y="1581736"/>
            <a:ext cx="3267134" cy="543176"/>
            <a:chOff x="957137" y="5796734"/>
            <a:chExt cx="3267134" cy="543176"/>
          </a:xfrm>
        </p:grpSpPr>
        <p:sp>
          <p:nvSpPr>
            <p:cNvPr id="26" name="Rectangle 25">
              <a:extLst>
                <a:ext uri="{FF2B5EF4-FFF2-40B4-BE49-F238E27FC236}">
                  <a16:creationId xmlns:a16="http://schemas.microsoft.com/office/drawing/2014/main" id="{6328A5AE-44B4-705D-AC16-BCE4DCFD8CB8}"/>
                </a:ext>
              </a:extLst>
            </p:cNvPr>
            <p:cNvSpPr/>
            <p:nvPr/>
          </p:nvSpPr>
          <p:spPr>
            <a:xfrm>
              <a:off x="995774" y="5796734"/>
              <a:ext cx="3132716" cy="543176"/>
            </a:xfrm>
            <a:prstGeom prst="rect">
              <a:avLst/>
            </a:prstGeom>
            <a:noFill/>
            <a:ln w="285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ourier New" panose="02070309020205020404" pitchFamily="49" charset="0"/>
                <a:cs typeface="Courier New" panose="02070309020205020404" pitchFamily="49" charset="0"/>
              </a:endParaRPr>
            </a:p>
          </p:txBody>
        </p:sp>
        <p:sp>
          <p:nvSpPr>
            <p:cNvPr id="27" name="TextBox 26">
              <a:extLst>
                <a:ext uri="{FF2B5EF4-FFF2-40B4-BE49-F238E27FC236}">
                  <a16:creationId xmlns:a16="http://schemas.microsoft.com/office/drawing/2014/main" id="{1280F85E-4FAF-7A00-3A4F-9B50F38FEA9B}"/>
                </a:ext>
              </a:extLst>
            </p:cNvPr>
            <p:cNvSpPr txBox="1"/>
            <p:nvPr/>
          </p:nvSpPr>
          <p:spPr>
            <a:xfrm>
              <a:off x="957137" y="5868943"/>
              <a:ext cx="3267134"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H e </a:t>
              </a:r>
              <a:r>
                <a:rPr lang="en-US" sz="2050" dirty="0">
                  <a:solidFill>
                    <a:schemeClr val="tx1"/>
                  </a:solidFill>
                  <a:latin typeface="Courier New" panose="02070309020205020404" pitchFamily="49" charset="0"/>
                  <a:cs typeface="Courier New" panose="02070309020205020404" pitchFamily="49" charset="0"/>
                </a:rPr>
                <a:t>∅ ? ? ? ? ? ? ?</a:t>
              </a:r>
            </a:p>
          </p:txBody>
        </p:sp>
      </p:grpSp>
      <p:sp>
        <p:nvSpPr>
          <p:cNvPr id="28" name="Rectangle 27">
            <a:extLst>
              <a:ext uri="{FF2B5EF4-FFF2-40B4-BE49-F238E27FC236}">
                <a16:creationId xmlns:a16="http://schemas.microsoft.com/office/drawing/2014/main" id="{5D71D9EA-96F2-E415-2482-8307611E208B}"/>
              </a:ext>
            </a:extLst>
          </p:cNvPr>
          <p:cNvSpPr/>
          <p:nvPr/>
        </p:nvSpPr>
        <p:spPr>
          <a:xfrm>
            <a:off x="742419" y="81222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2</a:t>
            </a:r>
          </a:p>
        </p:txBody>
      </p:sp>
      <p:sp>
        <p:nvSpPr>
          <p:cNvPr id="29" name="Rectangle 28">
            <a:extLst>
              <a:ext uri="{FF2B5EF4-FFF2-40B4-BE49-F238E27FC236}">
                <a16:creationId xmlns:a16="http://schemas.microsoft.com/office/drawing/2014/main" id="{E4D7A33B-3FC4-02D6-754A-ED5EF2325EFA}"/>
              </a:ext>
            </a:extLst>
          </p:cNvPr>
          <p:cNvSpPr/>
          <p:nvPr/>
        </p:nvSpPr>
        <p:spPr>
          <a:xfrm>
            <a:off x="742419" y="1596001"/>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data:</a:t>
            </a:r>
          </a:p>
        </p:txBody>
      </p:sp>
      <p:cxnSp>
        <p:nvCxnSpPr>
          <p:cNvPr id="30" name="Curved Connector 29">
            <a:extLst>
              <a:ext uri="{FF2B5EF4-FFF2-40B4-BE49-F238E27FC236}">
                <a16:creationId xmlns:a16="http://schemas.microsoft.com/office/drawing/2014/main" id="{9C3AF0FA-FF27-3B08-6031-E6220800132F}"/>
              </a:ext>
            </a:extLst>
          </p:cNvPr>
          <p:cNvCxnSpPr>
            <a:cxnSpLocks/>
            <a:endCxn id="27" idx="1"/>
          </p:cNvCxnSpPr>
          <p:nvPr/>
        </p:nvCxnSpPr>
        <p:spPr>
          <a:xfrm>
            <a:off x="2116358" y="1747925"/>
            <a:ext cx="944261" cy="1099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76BC4AAC-7194-3B09-4F63-6469A502DA2F}"/>
              </a:ext>
            </a:extLst>
          </p:cNvPr>
          <p:cNvSpPr/>
          <p:nvPr/>
        </p:nvSpPr>
        <p:spPr>
          <a:xfrm>
            <a:off x="742419" y="120411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10</a:t>
            </a:r>
          </a:p>
        </p:txBody>
      </p:sp>
      <p:grpSp>
        <p:nvGrpSpPr>
          <p:cNvPr id="32" name="Group 31">
            <a:extLst>
              <a:ext uri="{FF2B5EF4-FFF2-40B4-BE49-F238E27FC236}">
                <a16:creationId xmlns:a16="http://schemas.microsoft.com/office/drawing/2014/main" id="{09206BC8-56C7-BB40-7AAE-01F9E6CB83A9}"/>
              </a:ext>
            </a:extLst>
          </p:cNvPr>
          <p:cNvGrpSpPr/>
          <p:nvPr/>
        </p:nvGrpSpPr>
        <p:grpSpPr>
          <a:xfrm>
            <a:off x="3156399" y="5620313"/>
            <a:ext cx="7623217" cy="543176"/>
            <a:chOff x="957137" y="5796734"/>
            <a:chExt cx="3267134" cy="543176"/>
          </a:xfrm>
        </p:grpSpPr>
        <p:sp>
          <p:nvSpPr>
            <p:cNvPr id="33" name="Rectangle 32">
              <a:extLst>
                <a:ext uri="{FF2B5EF4-FFF2-40B4-BE49-F238E27FC236}">
                  <a16:creationId xmlns:a16="http://schemas.microsoft.com/office/drawing/2014/main" id="{938BD050-2506-66B9-4BC4-A47A0FAE28EF}"/>
                </a:ext>
              </a:extLst>
            </p:cNvPr>
            <p:cNvSpPr/>
            <p:nvPr/>
          </p:nvSpPr>
          <p:spPr>
            <a:xfrm>
              <a:off x="995774" y="5796734"/>
              <a:ext cx="2659980" cy="543176"/>
            </a:xfrm>
            <a:prstGeom prst="rect">
              <a:avLst/>
            </a:prstGeom>
            <a:noFill/>
            <a:ln w="28575">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2000" dirty="0">
                <a:solidFill>
                  <a:schemeClr val="tx1"/>
                </a:solidFill>
                <a:latin typeface="Courier New" panose="02070309020205020404" pitchFamily="49" charset="0"/>
                <a:cs typeface="Courier New" panose="02070309020205020404" pitchFamily="49" charset="0"/>
              </a:endParaRPr>
            </a:p>
          </p:txBody>
        </p:sp>
        <p:sp>
          <p:nvSpPr>
            <p:cNvPr id="34" name="TextBox 33">
              <a:extLst>
                <a:ext uri="{FF2B5EF4-FFF2-40B4-BE49-F238E27FC236}">
                  <a16:creationId xmlns:a16="http://schemas.microsoft.com/office/drawing/2014/main" id="{EE63E04B-B9BF-F9A6-40BC-02318BAD00B3}"/>
                </a:ext>
              </a:extLst>
            </p:cNvPr>
            <p:cNvSpPr txBox="1"/>
            <p:nvPr/>
          </p:nvSpPr>
          <p:spPr>
            <a:xfrm>
              <a:off x="957137" y="5868943"/>
              <a:ext cx="3267134"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H e l l o   w o r l</a:t>
              </a:r>
              <a:endParaRPr lang="en-US" sz="2050" dirty="0">
                <a:solidFill>
                  <a:schemeClr val="tx1"/>
                </a:solidFill>
                <a:latin typeface="Courier New" panose="02070309020205020404" pitchFamily="49" charset="0"/>
                <a:cs typeface="Courier New" panose="02070309020205020404" pitchFamily="49" charset="0"/>
              </a:endParaRPr>
            </a:p>
          </p:txBody>
        </p:sp>
      </p:grpSp>
      <p:sp>
        <p:nvSpPr>
          <p:cNvPr id="35" name="Rectangle 34">
            <a:extLst>
              <a:ext uri="{FF2B5EF4-FFF2-40B4-BE49-F238E27FC236}">
                <a16:creationId xmlns:a16="http://schemas.microsoft.com/office/drawing/2014/main" id="{E540EBAB-5645-8016-4264-DF651B1159EC}"/>
              </a:ext>
            </a:extLst>
          </p:cNvPr>
          <p:cNvSpPr/>
          <p:nvPr/>
        </p:nvSpPr>
        <p:spPr>
          <a:xfrm>
            <a:off x="838200" y="4850806"/>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length:  11</a:t>
            </a:r>
          </a:p>
        </p:txBody>
      </p:sp>
      <p:sp>
        <p:nvSpPr>
          <p:cNvPr id="36" name="Rectangle 35">
            <a:extLst>
              <a:ext uri="{FF2B5EF4-FFF2-40B4-BE49-F238E27FC236}">
                <a16:creationId xmlns:a16="http://schemas.microsoft.com/office/drawing/2014/main" id="{253298CD-7FAB-9987-39E8-7259A7F7A982}"/>
              </a:ext>
            </a:extLst>
          </p:cNvPr>
          <p:cNvSpPr/>
          <p:nvPr/>
        </p:nvSpPr>
        <p:spPr>
          <a:xfrm>
            <a:off x="838200" y="5634578"/>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data:</a:t>
            </a:r>
          </a:p>
        </p:txBody>
      </p:sp>
      <p:cxnSp>
        <p:nvCxnSpPr>
          <p:cNvPr id="37" name="Curved Connector 36">
            <a:extLst>
              <a:ext uri="{FF2B5EF4-FFF2-40B4-BE49-F238E27FC236}">
                <a16:creationId xmlns:a16="http://schemas.microsoft.com/office/drawing/2014/main" id="{DF939AF0-8870-9EEC-048C-9658EC2D13C1}"/>
              </a:ext>
            </a:extLst>
          </p:cNvPr>
          <p:cNvCxnSpPr>
            <a:cxnSpLocks/>
            <a:endCxn id="34" idx="1"/>
          </p:cNvCxnSpPr>
          <p:nvPr/>
        </p:nvCxnSpPr>
        <p:spPr>
          <a:xfrm>
            <a:off x="2212139" y="5786502"/>
            <a:ext cx="944260" cy="1099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F1F58609-29E1-57D5-25FE-6DFEA97A9B5E}"/>
              </a:ext>
            </a:extLst>
          </p:cNvPr>
          <p:cNvSpPr/>
          <p:nvPr/>
        </p:nvSpPr>
        <p:spPr>
          <a:xfrm>
            <a:off x="838200" y="5242692"/>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Courier New" panose="02070309020205020404" pitchFamily="49" charset="0"/>
                <a:cs typeface="Courier New" panose="02070309020205020404" pitchFamily="49" charset="0"/>
              </a:rPr>
              <a:t>alloc</a:t>
            </a:r>
            <a:r>
              <a:rPr lang="en-US" dirty="0">
                <a:solidFill>
                  <a:schemeClr val="tx1"/>
                </a:solidFill>
                <a:latin typeface="Courier New" panose="02070309020205020404" pitchFamily="49" charset="0"/>
                <a:cs typeface="Courier New" panose="02070309020205020404" pitchFamily="49" charset="0"/>
              </a:rPr>
              <a:t>:   20</a:t>
            </a:r>
          </a:p>
        </p:txBody>
      </p:sp>
      <p:sp>
        <p:nvSpPr>
          <p:cNvPr id="39" name="TextBox 38">
            <a:extLst>
              <a:ext uri="{FF2B5EF4-FFF2-40B4-BE49-F238E27FC236}">
                <a16:creationId xmlns:a16="http://schemas.microsoft.com/office/drawing/2014/main" id="{BC5A5CA4-5458-5B00-A585-83A982B1A1D9}"/>
              </a:ext>
            </a:extLst>
          </p:cNvPr>
          <p:cNvSpPr txBox="1"/>
          <p:nvPr/>
        </p:nvSpPr>
        <p:spPr>
          <a:xfrm>
            <a:off x="6327753" y="5683476"/>
            <a:ext cx="3308795" cy="407804"/>
          </a:xfrm>
          <a:prstGeom prst="rect">
            <a:avLst/>
          </a:prstGeom>
          <a:noFill/>
        </p:spPr>
        <p:txBody>
          <a:bodyPr wrap="square">
            <a:spAutoFit/>
          </a:bodyPr>
          <a:lstStyle/>
          <a:p>
            <a:r>
              <a:rPr lang="en-US" sz="2050" dirty="0">
                <a:latin typeface="Courier New" panose="02070309020205020404" pitchFamily="49" charset="0"/>
                <a:cs typeface="Courier New" panose="02070309020205020404" pitchFamily="49" charset="0"/>
              </a:rPr>
              <a:t>d </a:t>
            </a:r>
            <a:r>
              <a:rPr lang="en-US" sz="2050" dirty="0">
                <a:solidFill>
                  <a:schemeClr val="tx1"/>
                </a:solidFill>
                <a:latin typeface="Courier New" panose="02070309020205020404" pitchFamily="49" charset="0"/>
                <a:cs typeface="Courier New" panose="02070309020205020404" pitchFamily="49" charset="0"/>
              </a:rPr>
              <a:t>∅ ? ? ? ? ? ? ? ?</a:t>
            </a:r>
          </a:p>
        </p:txBody>
      </p:sp>
      <p:sp>
        <p:nvSpPr>
          <p:cNvPr id="40" name="Left-Right Arrow 39">
            <a:extLst>
              <a:ext uri="{FF2B5EF4-FFF2-40B4-BE49-F238E27FC236}">
                <a16:creationId xmlns:a16="http://schemas.microsoft.com/office/drawing/2014/main" id="{2A21625C-9027-E038-8E73-290D0966B4A3}"/>
              </a:ext>
            </a:extLst>
          </p:cNvPr>
          <p:cNvSpPr/>
          <p:nvPr/>
        </p:nvSpPr>
        <p:spPr>
          <a:xfrm>
            <a:off x="4858225" y="4671401"/>
            <a:ext cx="1223493" cy="54317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realloc</a:t>
            </a:r>
            <a:r>
              <a:rPr lang="en-US" dirty="0"/>
              <a:t>()</a:t>
            </a:r>
          </a:p>
        </p:txBody>
      </p:sp>
    </p:spTree>
    <p:extLst>
      <p:ext uri="{BB962C8B-B14F-4D97-AF65-F5344CB8AC3E}">
        <p14:creationId xmlns:p14="http://schemas.microsoft.com/office/powerpoint/2010/main" val="33743050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4C7F7-4CFA-A93B-C1B0-CFC368F4E8A4}"/>
              </a:ext>
            </a:extLst>
          </p:cNvPr>
          <p:cNvSpPr>
            <a:spLocks noGrp="1"/>
          </p:cNvSpPr>
          <p:nvPr>
            <p:ph type="title"/>
          </p:nvPr>
        </p:nvSpPr>
        <p:spPr/>
        <p:txBody>
          <a:bodyPr/>
          <a:lstStyle/>
          <a:p>
            <a:r>
              <a:rPr lang="en-US" dirty="0"/>
              <a:t>Modula 3 (1988)</a:t>
            </a:r>
          </a:p>
        </p:txBody>
      </p:sp>
      <p:sp>
        <p:nvSpPr>
          <p:cNvPr id="3" name="Content Placeholder 2">
            <a:extLst>
              <a:ext uri="{FF2B5EF4-FFF2-40B4-BE49-F238E27FC236}">
                <a16:creationId xmlns:a16="http://schemas.microsoft.com/office/drawing/2014/main" id="{19E1BFBF-FE99-9318-37CD-2BF623CB5FCE}"/>
              </a:ext>
            </a:extLst>
          </p:cNvPr>
          <p:cNvSpPr>
            <a:spLocks noGrp="1"/>
          </p:cNvSpPr>
          <p:nvPr>
            <p:ph idx="1"/>
          </p:nvPr>
        </p:nvSpPr>
        <p:spPr>
          <a:xfrm>
            <a:off x="838200" y="1825625"/>
            <a:ext cx="4788877" cy="4351338"/>
          </a:xfrm>
        </p:spPr>
        <p:txBody>
          <a:bodyPr/>
          <a:lstStyle/>
          <a:p>
            <a:r>
              <a:rPr lang="en-US" dirty="0"/>
              <a:t>Information Hiding</a:t>
            </a:r>
          </a:p>
          <a:p>
            <a:r>
              <a:rPr lang="en-US" dirty="0"/>
              <a:t>Attributes</a:t>
            </a:r>
          </a:p>
          <a:p>
            <a:r>
              <a:rPr lang="en-US" dirty="0"/>
              <a:t>Methods</a:t>
            </a:r>
          </a:p>
          <a:p>
            <a:r>
              <a:rPr lang="en-US" dirty="0"/>
              <a:t>The concept of 'self' as first parameter to methods</a:t>
            </a:r>
          </a:p>
        </p:txBody>
      </p:sp>
      <p:sp>
        <p:nvSpPr>
          <p:cNvPr id="6" name="TextBox 5">
            <a:extLst>
              <a:ext uri="{FF2B5EF4-FFF2-40B4-BE49-F238E27FC236}">
                <a16:creationId xmlns:a16="http://schemas.microsoft.com/office/drawing/2014/main" id="{DF409A8B-770B-77F0-C770-70A53F758DC8}"/>
              </a:ext>
            </a:extLst>
          </p:cNvPr>
          <p:cNvSpPr txBox="1"/>
          <p:nvPr/>
        </p:nvSpPr>
        <p:spPr>
          <a:xfrm>
            <a:off x="6015613" y="285647"/>
            <a:ext cx="5984331" cy="6555641"/>
          </a:xfrm>
          <a:prstGeom prst="rect">
            <a:avLst/>
          </a:prstGeom>
          <a:noFill/>
        </p:spPr>
        <p:txBody>
          <a:bodyPr wrap="none" rtlCol="0">
            <a:spAutoFit/>
          </a:bodyPr>
          <a:lstStyle/>
          <a:p>
            <a:r>
              <a:rPr lang="en-US" sz="1400" b="1" dirty="0">
                <a:effectLst/>
                <a:latin typeface="Courier" panose="02070309020205020404" pitchFamily="49" charset="0"/>
              </a:rPr>
              <a:t>MODULE Person;</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REVEAL T = Public BRANDED </a:t>
            </a:r>
          </a:p>
          <a:p>
            <a:r>
              <a:rPr lang="en-US" sz="1400" b="1" dirty="0">
                <a:effectLst/>
                <a:latin typeface="Courier" panose="02070309020205020404" pitchFamily="49" charset="0"/>
              </a:rPr>
              <a:t>OBJECT </a:t>
            </a:r>
          </a:p>
          <a:p>
            <a:r>
              <a:rPr lang="en-US" sz="1400" b="1" dirty="0">
                <a:effectLst/>
                <a:latin typeface="Courier" panose="02070309020205020404" pitchFamily="49" charset="0"/>
              </a:rPr>
              <a:t>  name: TEXT;   (* These two variables *)</a:t>
            </a:r>
          </a:p>
          <a:p>
            <a:r>
              <a:rPr lang="en-US" sz="1400" b="1" dirty="0">
                <a:effectLst/>
                <a:latin typeface="Courier" panose="02070309020205020404" pitchFamily="49" charset="0"/>
              </a:rPr>
              <a:t>  age: INTEGER; (* are private. *)</a:t>
            </a:r>
          </a:p>
          <a:p>
            <a:r>
              <a:rPr lang="en-US" sz="1400" b="1" dirty="0">
                <a:effectLst/>
                <a:latin typeface="Courier" panose="02070309020205020404" pitchFamily="49" charset="0"/>
              </a:rPr>
              <a:t>OVERRIDES</a:t>
            </a:r>
          </a:p>
          <a:p>
            <a:r>
              <a:rPr lang="en-US" sz="1400" b="1" dirty="0">
                <a:effectLst/>
                <a:latin typeface="Courier" panose="02070309020205020404" pitchFamily="49" charset="0"/>
              </a:rPr>
              <a:t>  </a:t>
            </a:r>
            <a:r>
              <a:rPr lang="en-US" sz="1400" b="1" dirty="0" err="1">
                <a:effectLst/>
                <a:latin typeface="Courier" panose="02070309020205020404" pitchFamily="49" charset="0"/>
              </a:rPr>
              <a:t>getAge</a:t>
            </a:r>
            <a:r>
              <a:rPr lang="en-US" sz="1400" b="1" dirty="0">
                <a:effectLst/>
                <a:latin typeface="Courier" panose="02070309020205020404" pitchFamily="49" charset="0"/>
              </a:rPr>
              <a:t> := Age;</a:t>
            </a:r>
          </a:p>
          <a:p>
            <a:r>
              <a:rPr lang="en-US" sz="1400" b="1" dirty="0">
                <a:effectLst/>
                <a:latin typeface="Courier" panose="02070309020205020404" pitchFamily="49" charset="0"/>
              </a:rPr>
              <a:t>  </a:t>
            </a:r>
            <a:r>
              <a:rPr lang="en-US" sz="1400" b="1" dirty="0" err="1">
                <a:effectLst/>
                <a:latin typeface="Courier" panose="02070309020205020404" pitchFamily="49" charset="0"/>
              </a:rPr>
              <a:t>init</a:t>
            </a:r>
            <a:r>
              <a:rPr lang="en-US" sz="1400" b="1" dirty="0">
                <a:effectLst/>
                <a:latin typeface="Courier" panose="02070309020205020404" pitchFamily="49" charset="0"/>
              </a:rPr>
              <a:t> := Init;</a:t>
            </a:r>
          </a:p>
          <a:p>
            <a:r>
              <a:rPr lang="en-US" sz="1400" b="1" dirty="0">
                <a:effectLst/>
                <a:latin typeface="Courier" panose="02070309020205020404" pitchFamily="49" charset="0"/>
              </a:rPr>
              <a:t>END;</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PROCEDURE Age(self: T): INTEGER =</a:t>
            </a:r>
          </a:p>
          <a:p>
            <a:r>
              <a:rPr lang="en-US" sz="1400" b="1" dirty="0">
                <a:effectLst/>
                <a:latin typeface="Courier" panose="02070309020205020404" pitchFamily="49" charset="0"/>
              </a:rPr>
              <a:t>  BEGIN</a:t>
            </a:r>
          </a:p>
          <a:p>
            <a:r>
              <a:rPr lang="en-US" sz="1400" b="1" dirty="0">
                <a:effectLst/>
                <a:latin typeface="Courier" panose="02070309020205020404" pitchFamily="49" charset="0"/>
              </a:rPr>
              <a:t>    RETURN </a:t>
            </a:r>
            <a:r>
              <a:rPr lang="en-US" sz="1400" b="1" dirty="0" err="1">
                <a:effectLst/>
                <a:latin typeface="Courier" panose="02070309020205020404" pitchFamily="49" charset="0"/>
              </a:rPr>
              <a:t>self.age</a:t>
            </a:r>
            <a:r>
              <a:rPr lang="en-US" sz="1400" b="1" dirty="0">
                <a:effectLst/>
                <a:latin typeface="Courier" panose="02070309020205020404" pitchFamily="49" charset="0"/>
              </a:rPr>
              <a:t>;</a:t>
            </a:r>
          </a:p>
          <a:p>
            <a:r>
              <a:rPr lang="en-US" sz="1400" b="1" dirty="0">
                <a:effectLst/>
                <a:latin typeface="Courier" panose="02070309020205020404" pitchFamily="49" charset="0"/>
              </a:rPr>
              <a:t>  END Age;</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PROCEDURE Init(self: T; name: TEXT; age: INTEGER): T =</a:t>
            </a:r>
          </a:p>
          <a:p>
            <a:r>
              <a:rPr lang="en-US" sz="1400" b="1" dirty="0">
                <a:effectLst/>
                <a:latin typeface="Courier" panose="02070309020205020404" pitchFamily="49" charset="0"/>
              </a:rPr>
              <a:t>  BEGIN</a:t>
            </a:r>
          </a:p>
          <a:p>
            <a:r>
              <a:rPr lang="en-US" sz="1400" b="1" dirty="0">
                <a:effectLst/>
                <a:latin typeface="Courier" panose="02070309020205020404" pitchFamily="49" charset="0"/>
              </a:rPr>
              <a:t>    </a:t>
            </a:r>
            <a:r>
              <a:rPr lang="en-US" sz="1400" b="1" dirty="0" err="1">
                <a:effectLst/>
                <a:latin typeface="Courier" panose="02070309020205020404" pitchFamily="49" charset="0"/>
              </a:rPr>
              <a:t>self.name</a:t>
            </a:r>
            <a:r>
              <a:rPr lang="en-US" sz="1400" b="1" dirty="0">
                <a:effectLst/>
                <a:latin typeface="Courier" panose="02070309020205020404" pitchFamily="49" charset="0"/>
              </a:rPr>
              <a:t> := name;</a:t>
            </a:r>
          </a:p>
          <a:p>
            <a:r>
              <a:rPr lang="en-US" sz="1400" b="1" dirty="0">
                <a:effectLst/>
                <a:latin typeface="Courier" panose="02070309020205020404" pitchFamily="49" charset="0"/>
              </a:rPr>
              <a:t>    </a:t>
            </a:r>
            <a:r>
              <a:rPr lang="en-US" sz="1400" b="1" dirty="0" err="1">
                <a:effectLst/>
                <a:latin typeface="Courier" panose="02070309020205020404" pitchFamily="49" charset="0"/>
              </a:rPr>
              <a:t>self.age</a:t>
            </a:r>
            <a:r>
              <a:rPr lang="en-US" sz="1400" b="1" dirty="0">
                <a:effectLst/>
                <a:latin typeface="Courier" panose="02070309020205020404" pitchFamily="49" charset="0"/>
              </a:rPr>
              <a:t> := age;</a:t>
            </a:r>
          </a:p>
          <a:p>
            <a:r>
              <a:rPr lang="en-US" sz="1400" b="1" dirty="0">
                <a:effectLst/>
                <a:latin typeface="Courier" panose="02070309020205020404" pitchFamily="49" charset="0"/>
              </a:rPr>
              <a:t>  RETURN self;</a:t>
            </a:r>
          </a:p>
          <a:p>
            <a:r>
              <a:rPr lang="en-US" sz="1400" b="1" dirty="0">
                <a:effectLst/>
                <a:latin typeface="Courier" panose="02070309020205020404" pitchFamily="49" charset="0"/>
              </a:rPr>
              <a:t>  END Init;</a:t>
            </a:r>
          </a:p>
          <a:p>
            <a:br>
              <a:rPr lang="en-US" sz="1400" b="1" dirty="0">
                <a:effectLst/>
                <a:latin typeface="Courier" panose="02070309020205020404" pitchFamily="49" charset="0"/>
              </a:rPr>
            </a:br>
            <a:endParaRPr lang="en-US" sz="1400" b="1" dirty="0">
              <a:effectLst/>
              <a:latin typeface="Courier" panose="02070309020205020404" pitchFamily="49" charset="0"/>
            </a:endParaRPr>
          </a:p>
          <a:p>
            <a:r>
              <a:rPr lang="en-US" sz="1400" b="1" dirty="0">
                <a:effectLst/>
                <a:latin typeface="Courier" panose="02070309020205020404" pitchFamily="49" charset="0"/>
              </a:rPr>
              <a:t>BEGIN</a:t>
            </a:r>
          </a:p>
          <a:p>
            <a:r>
              <a:rPr lang="en-US" sz="1400" b="1" dirty="0">
                <a:effectLst/>
                <a:latin typeface="Courier" panose="02070309020205020404" pitchFamily="49" charset="0"/>
              </a:rPr>
              <a:t>END Person.</a:t>
            </a:r>
          </a:p>
        </p:txBody>
      </p:sp>
      <p:sp>
        <p:nvSpPr>
          <p:cNvPr id="8" name="TextBox 7">
            <a:extLst>
              <a:ext uri="{FF2B5EF4-FFF2-40B4-BE49-F238E27FC236}">
                <a16:creationId xmlns:a16="http://schemas.microsoft.com/office/drawing/2014/main" id="{8D44F8AC-B65D-6BD1-46D2-7F89E810CC83}"/>
              </a:ext>
            </a:extLst>
          </p:cNvPr>
          <p:cNvSpPr txBox="1"/>
          <p:nvPr/>
        </p:nvSpPr>
        <p:spPr>
          <a:xfrm>
            <a:off x="838200" y="6203021"/>
            <a:ext cx="4447233" cy="369332"/>
          </a:xfrm>
          <a:prstGeom prst="rect">
            <a:avLst/>
          </a:prstGeom>
          <a:noFill/>
        </p:spPr>
        <p:txBody>
          <a:bodyPr wrap="square">
            <a:spAutoFit/>
          </a:bodyPr>
          <a:lstStyle/>
          <a:p>
            <a:r>
              <a:rPr lang="en-US" dirty="0"/>
              <a:t>https://</a:t>
            </a:r>
            <a:r>
              <a:rPr lang="en-US" dirty="0" err="1"/>
              <a:t>en.wikipedia.org</a:t>
            </a:r>
            <a:r>
              <a:rPr lang="en-US" dirty="0"/>
              <a:t>/wiki/Modula-3</a:t>
            </a:r>
          </a:p>
        </p:txBody>
      </p:sp>
    </p:spTree>
    <p:extLst>
      <p:ext uri="{BB962C8B-B14F-4D97-AF65-F5344CB8AC3E}">
        <p14:creationId xmlns:p14="http://schemas.microsoft.com/office/powerpoint/2010/main" val="212610805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97466D9-A586-A5E2-8B1B-A9FAB63EDF0A}"/>
              </a:ext>
            </a:extLst>
          </p:cNvPr>
          <p:cNvSpPr>
            <a:spLocks noGrp="1"/>
          </p:cNvSpPr>
          <p:nvPr>
            <p:ph type="title"/>
          </p:nvPr>
        </p:nvSpPr>
        <p:spPr>
          <a:xfrm>
            <a:off x="6382680" y="2008262"/>
            <a:ext cx="5367337" cy="2387600"/>
          </a:xfrm>
        </p:spPr>
        <p:txBody>
          <a:bodyPr vert="horz" lIns="91440" tIns="45720" rIns="91440" bIns="45720" rtlCol="0" anchor="b">
            <a:normAutofit/>
          </a:bodyPr>
          <a:lstStyle/>
          <a:p>
            <a:r>
              <a:rPr lang="en-US" sz="3100" kern="1200" dirty="0">
                <a:solidFill>
                  <a:schemeClr val="bg1"/>
                </a:solidFill>
                <a:latin typeface="+mj-lt"/>
                <a:ea typeface="+mj-ea"/>
                <a:cs typeface="+mj-cs"/>
              </a:rPr>
              <a:t>Let's visit Guido van Rossum and talk </a:t>
            </a:r>
            <a:r>
              <a:rPr lang="en-US" sz="3100" kern="1200">
                <a:solidFill>
                  <a:schemeClr val="bg1"/>
                </a:solidFill>
                <a:latin typeface="+mj-lt"/>
                <a:ea typeface="+mj-ea"/>
                <a:cs typeface="+mj-cs"/>
              </a:rPr>
              <a:t>about what inspired </a:t>
            </a:r>
            <a:r>
              <a:rPr lang="en-US" sz="3100" kern="1200" dirty="0">
                <a:solidFill>
                  <a:schemeClr val="bg1"/>
                </a:solidFill>
                <a:latin typeface="+mj-lt"/>
                <a:ea typeface="+mj-ea"/>
                <a:cs typeface="+mj-cs"/>
              </a:rPr>
              <a:t>him as he was designing Object Orientation in Python.</a:t>
            </a:r>
          </a:p>
        </p:txBody>
      </p:sp>
      <p:pic>
        <p:nvPicPr>
          <p:cNvPr id="7" name="Picture 6" descr="A person reading a book&#10;&#10;Description automatically generated">
            <a:extLst>
              <a:ext uri="{FF2B5EF4-FFF2-40B4-BE49-F238E27FC236}">
                <a16:creationId xmlns:a16="http://schemas.microsoft.com/office/drawing/2014/main" id="{4B645EB4-3D9F-24E9-69E5-A122F86F42F5}"/>
              </a:ext>
            </a:extLst>
          </p:cNvPr>
          <p:cNvPicPr>
            <a:picLocks noChangeAspect="1"/>
          </p:cNvPicPr>
          <p:nvPr/>
        </p:nvPicPr>
        <p:blipFill rotWithShape="1">
          <a:blip r:embed="rId2"/>
          <a:srcRect l="17017" r="8824"/>
          <a:stretch/>
        </p:blipFill>
        <p:spPr>
          <a:xfrm>
            <a:off x="725587" y="1503695"/>
            <a:ext cx="4806120" cy="3645468"/>
          </a:xfrm>
          <a:prstGeom prst="rect">
            <a:avLst/>
          </a:prstGeom>
        </p:spPr>
      </p:pic>
      <p:sp>
        <p:nvSpPr>
          <p:cNvPr id="2" name="TextBox 1">
            <a:extLst>
              <a:ext uri="{FF2B5EF4-FFF2-40B4-BE49-F238E27FC236}">
                <a16:creationId xmlns:a16="http://schemas.microsoft.com/office/drawing/2014/main" id="{28B5CBFD-AF86-FB8B-70D9-E0BD24B9117A}"/>
              </a:ext>
            </a:extLst>
          </p:cNvPr>
          <p:cNvSpPr txBox="1"/>
          <p:nvPr/>
        </p:nvSpPr>
        <p:spPr>
          <a:xfrm>
            <a:off x="4762919" y="-24116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33066072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4AE3D-C70D-220E-82A8-C1D64A900A0F}"/>
              </a:ext>
            </a:extLst>
          </p:cNvPr>
          <p:cNvSpPr>
            <a:spLocks noGrp="1"/>
          </p:cNvSpPr>
          <p:nvPr>
            <p:ph type="title"/>
          </p:nvPr>
        </p:nvSpPr>
        <p:spPr/>
        <p:txBody>
          <a:bodyPr/>
          <a:lstStyle/>
          <a:p>
            <a:r>
              <a:rPr lang="en-US" dirty="0"/>
              <a:t>Acknowledgements / Contributions</a:t>
            </a:r>
          </a:p>
        </p:txBody>
      </p:sp>
      <p:sp>
        <p:nvSpPr>
          <p:cNvPr id="7" name="TextBox 6">
            <a:extLst>
              <a:ext uri="{FF2B5EF4-FFF2-40B4-BE49-F238E27FC236}">
                <a16:creationId xmlns:a16="http://schemas.microsoft.com/office/drawing/2014/main" id="{D1725F2C-A6DC-4096-AD36-A6A5AF1FFD40}"/>
              </a:ext>
            </a:extLst>
          </p:cNvPr>
          <p:cNvSpPr txBox="1"/>
          <p:nvPr/>
        </p:nvSpPr>
        <p:spPr>
          <a:xfrm>
            <a:off x="838201" y="1502688"/>
            <a:ext cx="5055704" cy="2492990"/>
          </a:xfrm>
          <a:prstGeom prst="rect">
            <a:avLst/>
          </a:prstGeom>
          <a:noFill/>
        </p:spPr>
        <p:txBody>
          <a:bodyPr wrap="square" rtlCol="0">
            <a:spAutoFit/>
          </a:bodyPr>
          <a:lstStyle/>
          <a:p>
            <a:r>
              <a:rPr lang="en-US" sz="1200" dirty="0"/>
              <a:t>These slides are Copyright 2023-  Charles R. Severance (</a:t>
            </a:r>
            <a:r>
              <a:rPr lang="en-US" sz="1200" dirty="0" err="1"/>
              <a:t>online.dr-chuck.com</a:t>
            </a:r>
            <a:r>
              <a:rPr lang="en-US" sz="1200" dirty="0"/>
              <a:t>) as part of www.cc4e.com and made available under a Creative Commons Attribution 4.0 License.  Please maintain this last slide in all copies of the document to comply with the attribution requirements of the license.  If you make a change, feel free to add your name and organization to the list of contributors on this page as you republish the materials.</a:t>
            </a:r>
          </a:p>
          <a:p>
            <a:endParaRPr lang="en-US" sz="1200" dirty="0"/>
          </a:p>
          <a:p>
            <a:r>
              <a:rPr lang="en-US" sz="1200" dirty="0"/>
              <a:t>Initial Development: Charles Severance, University of Michigan School of Information</a:t>
            </a:r>
          </a:p>
          <a:p>
            <a:endParaRPr lang="en-US" sz="1200" dirty="0"/>
          </a:p>
          <a:p>
            <a:r>
              <a:rPr lang="en-US" sz="1200" b="1" dirty="0"/>
              <a:t>Insert new Contributors and Translators here including names and dates</a:t>
            </a:r>
          </a:p>
          <a:p>
            <a:endParaRPr lang="en-US" sz="1200" dirty="0"/>
          </a:p>
          <a:p>
            <a:endParaRPr lang="en-US" sz="1200" dirty="0"/>
          </a:p>
        </p:txBody>
      </p:sp>
      <p:sp>
        <p:nvSpPr>
          <p:cNvPr id="8" name="TextBox 7">
            <a:extLst>
              <a:ext uri="{FF2B5EF4-FFF2-40B4-BE49-F238E27FC236}">
                <a16:creationId xmlns:a16="http://schemas.microsoft.com/office/drawing/2014/main" id="{A5B0D5A1-502A-F6A1-76FD-6D954B37EE94}"/>
              </a:ext>
            </a:extLst>
          </p:cNvPr>
          <p:cNvSpPr txBox="1"/>
          <p:nvPr/>
        </p:nvSpPr>
        <p:spPr>
          <a:xfrm>
            <a:off x="6298097" y="1502688"/>
            <a:ext cx="5055704" cy="461665"/>
          </a:xfrm>
          <a:prstGeom prst="rect">
            <a:avLst/>
          </a:prstGeom>
          <a:noFill/>
        </p:spPr>
        <p:txBody>
          <a:bodyPr wrap="square" rtlCol="0">
            <a:spAutoFit/>
          </a:bodyPr>
          <a:lstStyle/>
          <a:p>
            <a:r>
              <a:rPr lang="en-US" sz="1200" b="1" dirty="0"/>
              <a:t>Continue new Contributors and Translators here</a:t>
            </a:r>
          </a:p>
          <a:p>
            <a:endParaRPr lang="en-US" sz="1200" dirty="0"/>
          </a:p>
        </p:txBody>
      </p:sp>
    </p:spTree>
    <p:extLst>
      <p:ext uri="{BB962C8B-B14F-4D97-AF65-F5344CB8AC3E}">
        <p14:creationId xmlns:p14="http://schemas.microsoft.com/office/powerpoint/2010/main" val="29638815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AD853-B0DF-EFB0-EED8-1C26B9F10D0C}"/>
              </a:ext>
            </a:extLst>
          </p:cNvPr>
          <p:cNvSpPr>
            <a:spLocks noGrp="1"/>
          </p:cNvSpPr>
          <p:nvPr>
            <p:ph type="title"/>
          </p:nvPr>
        </p:nvSpPr>
        <p:spPr/>
        <p:txBody>
          <a:bodyPr/>
          <a:lstStyle/>
          <a:p>
            <a:r>
              <a:rPr lang="en-US" dirty="0"/>
              <a:t>Building a Python list() Class</a:t>
            </a:r>
          </a:p>
        </p:txBody>
      </p:sp>
      <p:sp>
        <p:nvSpPr>
          <p:cNvPr id="3" name="Text Placeholder 2">
            <a:extLst>
              <a:ext uri="{FF2B5EF4-FFF2-40B4-BE49-F238E27FC236}">
                <a16:creationId xmlns:a16="http://schemas.microsoft.com/office/drawing/2014/main" id="{C98F5FC4-0FCE-1650-DC87-F1AAB957C5F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1363029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015EDA-9B8C-EE59-2415-3FA4045D99D8}"/>
              </a:ext>
            </a:extLst>
          </p:cNvPr>
          <p:cNvSpPr txBox="1"/>
          <p:nvPr/>
        </p:nvSpPr>
        <p:spPr>
          <a:xfrm>
            <a:off x="727223" y="880446"/>
            <a:ext cx="5368777" cy="4770537"/>
          </a:xfrm>
          <a:prstGeom prst="rect">
            <a:avLst/>
          </a:prstGeom>
          <a:noFill/>
        </p:spPr>
        <p:txBody>
          <a:bodyPr wrap="none" rtlCol="0">
            <a:spAutoFit/>
          </a:bodyPr>
          <a:lstStyle/>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*text;</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*next;</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pylist</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*head;</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*tail;</a:t>
            </a:r>
          </a:p>
          <a:p>
            <a:r>
              <a:rPr lang="en-US" sz="1600" b="1" dirty="0">
                <a:latin typeface="Courier New" panose="02070309020205020404" pitchFamily="49" charset="0"/>
                <a:cs typeface="Courier New" panose="02070309020205020404" pitchFamily="49" charset="0"/>
              </a:rPr>
              <a:t>  int count;</a:t>
            </a:r>
          </a:p>
          <a:p>
            <a:r>
              <a:rPr lang="en-US" sz="1600" b="1" dirty="0">
                <a:latin typeface="Courier New" panose="02070309020205020404" pitchFamily="49" charset="0"/>
                <a:cs typeface="Courier New" panose="02070309020205020404" pitchFamily="49" charset="0"/>
              </a:rPr>
              <a: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Constructor - </a:t>
            </a:r>
            <a:r>
              <a:rPr lang="en-US" sz="1600" b="1" dirty="0" err="1">
                <a:latin typeface="Courier New" panose="02070309020205020404" pitchFamily="49" charset="0"/>
                <a:cs typeface="Courier New" panose="02070309020205020404" pitchFamily="49" charset="0"/>
              </a:rPr>
              <a:t>lst</a:t>
            </a:r>
            <a:r>
              <a:rPr lang="en-US" sz="1600" b="1" dirty="0">
                <a:latin typeface="Courier New" panose="02070309020205020404" pitchFamily="49" charset="0"/>
                <a:cs typeface="Courier New" panose="02070309020205020404" pitchFamily="49" charset="0"/>
              </a:rPr>
              <a:t> = list() */</a:t>
            </a:r>
          </a:p>
          <a:p>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pylist</a:t>
            </a:r>
            <a:r>
              <a:rPr lang="en-US" sz="1600" b="1" dirty="0">
                <a:latin typeface="Courier New" panose="02070309020205020404" pitchFamily="49" charset="0"/>
                <a:cs typeface="Courier New" panose="02070309020205020404" pitchFamily="49" charset="0"/>
              </a:rPr>
              <a:t> * </a:t>
            </a:r>
            <a:r>
              <a:rPr lang="en-US" sz="1600" b="1" dirty="0" err="1">
                <a:latin typeface="Courier New" panose="02070309020205020404" pitchFamily="49" charset="0"/>
                <a:cs typeface="Courier New" panose="02070309020205020404" pitchFamily="49" charset="0"/>
              </a:rPr>
              <a:t>pylist_new</a:t>
            </a:r>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pylist</a:t>
            </a:r>
            <a:r>
              <a:rPr lang="en-US" sz="1600" b="1" dirty="0">
                <a:latin typeface="Courier New" panose="02070309020205020404" pitchFamily="49" charset="0"/>
                <a:cs typeface="Courier New" panose="02070309020205020404" pitchFamily="49" charset="0"/>
              </a:rPr>
              <a:t> *p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(*p));</a:t>
            </a:r>
          </a:p>
          <a:p>
            <a:r>
              <a:rPr lang="en-US" sz="1600" b="1" dirty="0">
                <a:latin typeface="Courier New" panose="02070309020205020404" pitchFamily="49" charset="0"/>
                <a:cs typeface="Courier New" panose="02070309020205020404" pitchFamily="49" charset="0"/>
              </a:rPr>
              <a:t>    p-&gt;head = NULL;</a:t>
            </a:r>
          </a:p>
          <a:p>
            <a:r>
              <a:rPr lang="en-US" sz="1600" b="1" dirty="0">
                <a:latin typeface="Courier New" panose="02070309020205020404" pitchFamily="49" charset="0"/>
                <a:cs typeface="Courier New" panose="02070309020205020404" pitchFamily="49" charset="0"/>
              </a:rPr>
              <a:t>    p-&gt;tail = NULL;</a:t>
            </a:r>
          </a:p>
          <a:p>
            <a:r>
              <a:rPr lang="en-US" sz="1600" b="1" dirty="0">
                <a:latin typeface="Courier New" panose="02070309020205020404" pitchFamily="49" charset="0"/>
                <a:cs typeface="Courier New" panose="02070309020205020404" pitchFamily="49" charset="0"/>
              </a:rPr>
              <a:t>    p-&gt;count = 0;</a:t>
            </a:r>
          </a:p>
          <a:p>
            <a:r>
              <a:rPr lang="en-US" sz="1600" b="1" dirty="0">
                <a:latin typeface="Courier New" panose="02070309020205020404" pitchFamily="49" charset="0"/>
                <a:cs typeface="Courier New" panose="02070309020205020404" pitchFamily="49" charset="0"/>
              </a:rPr>
              <a:t>    return p;</a:t>
            </a:r>
          </a:p>
          <a:p>
            <a:r>
              <a:rPr lang="en-US" sz="1600" b="1" dirty="0">
                <a:latin typeface="Courier New" panose="02070309020205020404" pitchFamily="49" charset="0"/>
                <a:cs typeface="Courier New" panose="02070309020205020404" pitchFamily="49" charset="0"/>
              </a:rPr>
              <a:t>}</a:t>
            </a:r>
          </a:p>
        </p:txBody>
      </p:sp>
      <p:sp>
        <p:nvSpPr>
          <p:cNvPr id="10" name="Rectangle 9">
            <a:extLst>
              <a:ext uri="{FF2B5EF4-FFF2-40B4-BE49-F238E27FC236}">
                <a16:creationId xmlns:a16="http://schemas.microsoft.com/office/drawing/2014/main" id="{DD038CBB-085B-5985-21B6-C856EDC9B5FE}"/>
              </a:ext>
            </a:extLst>
          </p:cNvPr>
          <p:cNvSpPr/>
          <p:nvPr/>
        </p:nvSpPr>
        <p:spPr>
          <a:xfrm>
            <a:off x="5164332" y="2013658"/>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    0</a:t>
            </a:r>
          </a:p>
        </p:txBody>
      </p:sp>
      <p:sp>
        <p:nvSpPr>
          <p:cNvPr id="11" name="Rectangle 10">
            <a:extLst>
              <a:ext uri="{FF2B5EF4-FFF2-40B4-BE49-F238E27FC236}">
                <a16:creationId xmlns:a16="http://schemas.microsoft.com/office/drawing/2014/main" id="{950FA2DD-C8E9-7AED-DE8B-9101D690481A}"/>
              </a:ext>
            </a:extLst>
          </p:cNvPr>
          <p:cNvSpPr/>
          <p:nvPr/>
        </p:nvSpPr>
        <p:spPr>
          <a:xfrm>
            <a:off x="5164332" y="2797430"/>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0</a:t>
            </a:r>
          </a:p>
        </p:txBody>
      </p:sp>
      <p:sp>
        <p:nvSpPr>
          <p:cNvPr id="12" name="Rectangle 11">
            <a:extLst>
              <a:ext uri="{FF2B5EF4-FFF2-40B4-BE49-F238E27FC236}">
                <a16:creationId xmlns:a16="http://schemas.microsoft.com/office/drawing/2014/main" id="{3FB467B9-7AA7-8AF0-92E3-CD41B8BDE318}"/>
              </a:ext>
            </a:extLst>
          </p:cNvPr>
          <p:cNvSpPr/>
          <p:nvPr/>
        </p:nvSpPr>
        <p:spPr>
          <a:xfrm>
            <a:off x="5164332" y="2405544"/>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tail:    0</a:t>
            </a:r>
          </a:p>
        </p:txBody>
      </p:sp>
      <p:sp>
        <p:nvSpPr>
          <p:cNvPr id="13" name="Rectangle 12">
            <a:extLst>
              <a:ext uri="{FF2B5EF4-FFF2-40B4-BE49-F238E27FC236}">
                <a16:creationId xmlns:a16="http://schemas.microsoft.com/office/drawing/2014/main" id="{9BAA5632-5215-CF93-CA3B-59C7AD0C1CE6}"/>
              </a:ext>
            </a:extLst>
          </p:cNvPr>
          <p:cNvSpPr/>
          <p:nvPr/>
        </p:nvSpPr>
        <p:spPr>
          <a:xfrm>
            <a:off x="8483251" y="88044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14" name="Rectangle 13">
            <a:extLst>
              <a:ext uri="{FF2B5EF4-FFF2-40B4-BE49-F238E27FC236}">
                <a16:creationId xmlns:a16="http://schemas.microsoft.com/office/drawing/2014/main" id="{82ADF982-C747-0486-0C37-E2FC952AA575}"/>
              </a:ext>
            </a:extLst>
          </p:cNvPr>
          <p:cNvSpPr/>
          <p:nvPr/>
        </p:nvSpPr>
        <p:spPr>
          <a:xfrm>
            <a:off x="8483251" y="127233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0</a:t>
            </a:r>
          </a:p>
        </p:txBody>
      </p:sp>
      <p:sp>
        <p:nvSpPr>
          <p:cNvPr id="15" name="Rectangle 14">
            <a:extLst>
              <a:ext uri="{FF2B5EF4-FFF2-40B4-BE49-F238E27FC236}">
                <a16:creationId xmlns:a16="http://schemas.microsoft.com/office/drawing/2014/main" id="{8B792086-F013-2F49-23E7-DB2A5261B78C}"/>
              </a:ext>
            </a:extLst>
          </p:cNvPr>
          <p:cNvSpPr/>
          <p:nvPr/>
        </p:nvSpPr>
        <p:spPr>
          <a:xfrm>
            <a:off x="10688167" y="90519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cxnSp>
        <p:nvCxnSpPr>
          <p:cNvPr id="17" name="Curved Connector 16">
            <a:extLst>
              <a:ext uri="{FF2B5EF4-FFF2-40B4-BE49-F238E27FC236}">
                <a16:creationId xmlns:a16="http://schemas.microsoft.com/office/drawing/2014/main" id="{92EDB3CE-E5AA-7EFC-C8C0-87EE26E606DF}"/>
              </a:ext>
            </a:extLst>
          </p:cNvPr>
          <p:cNvCxnSpPr>
            <a:cxnSpLocks/>
            <a:endCxn id="15" idx="1"/>
          </p:cNvCxnSpPr>
          <p:nvPr/>
        </p:nvCxnSpPr>
        <p:spPr>
          <a:xfrm>
            <a:off x="9627022" y="1069245"/>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7991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752239-11FF-989F-D3D8-242D0A14ED4D}"/>
              </a:ext>
            </a:extLst>
          </p:cNvPr>
          <p:cNvSpPr txBox="1"/>
          <p:nvPr/>
        </p:nvSpPr>
        <p:spPr>
          <a:xfrm>
            <a:off x="565534" y="755559"/>
            <a:ext cx="6829926" cy="3847207"/>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("Fun") */</a:t>
            </a:r>
          </a:p>
          <a:p>
            <a:r>
              <a:rPr lang="en-US" sz="1600" b="1" dirty="0">
                <a:latin typeface="Courier New" panose="02070309020205020404" pitchFamily="49" charset="0"/>
                <a:cs typeface="Courier New" panose="02070309020205020404" pitchFamily="49" charset="0"/>
              </a:rPr>
              <a:t>void </a:t>
            </a:r>
            <a:r>
              <a:rPr lang="en-US" sz="1600" b="1" dirty="0" err="1">
                <a:latin typeface="Courier New" panose="02070309020205020404" pitchFamily="49" charset="0"/>
                <a:cs typeface="Courier New" panose="02070309020205020404" pitchFamily="49" charset="0"/>
              </a:rPr>
              <a:t>pylist_append</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pylist</a:t>
            </a:r>
            <a:r>
              <a:rPr lang="en-US" sz="1600" b="1" dirty="0">
                <a:latin typeface="Courier New" panose="02070309020205020404" pitchFamily="49" charset="0"/>
                <a:cs typeface="Courier New" panose="02070309020205020404" pitchFamily="49" charset="0"/>
              </a:rPr>
              <a:t>* self, char *str) {</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*new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(*new));</a:t>
            </a:r>
          </a:p>
          <a:p>
            <a:r>
              <a:rPr lang="en-US" sz="1600" b="1" dirty="0">
                <a:latin typeface="Courier New" panose="02070309020205020404" pitchFamily="49" charset="0"/>
                <a:cs typeface="Courier New" panose="02070309020205020404" pitchFamily="49" charset="0"/>
              </a:rPr>
              <a:t>    new-&gt;next = NULL;</a:t>
            </a:r>
          </a:p>
          <a:p>
            <a:r>
              <a:rPr lang="en-US" sz="1600" b="1" dirty="0">
                <a:latin typeface="Courier New" panose="02070309020205020404" pitchFamily="49" charset="0"/>
                <a:cs typeface="Courier New" panose="02070309020205020404" pitchFamily="49" charset="0"/>
              </a:rPr>
              <a:t>    if ( self-&gt;head == NULL ) self-&gt;head = new;</a:t>
            </a:r>
          </a:p>
          <a:p>
            <a:r>
              <a:rPr lang="en-US" sz="1600" b="1" dirty="0">
                <a:latin typeface="Courier New" panose="02070309020205020404" pitchFamily="49" charset="0"/>
                <a:cs typeface="Courier New" panose="02070309020205020404" pitchFamily="49" charset="0"/>
              </a:rPr>
              <a:t>    if ( self-&gt;tail != NULL ) self-&gt;tail-&gt;next = new;</a:t>
            </a:r>
          </a:p>
          <a:p>
            <a:r>
              <a:rPr lang="en-US" sz="1600" b="1" dirty="0">
                <a:latin typeface="Courier New" panose="02070309020205020404" pitchFamily="49" charset="0"/>
                <a:cs typeface="Courier New" panose="02070309020205020404" pitchFamily="49" charset="0"/>
              </a:rPr>
              <a:t>    self-&gt;tail = new;</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*text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(text, str);</a:t>
            </a:r>
          </a:p>
          <a:p>
            <a:r>
              <a:rPr lang="en-US" sz="1600" b="1" dirty="0">
                <a:latin typeface="Courier New" panose="02070309020205020404" pitchFamily="49" charset="0"/>
                <a:cs typeface="Courier New" panose="02070309020205020404" pitchFamily="49" charset="0"/>
              </a:rPr>
              <a:t>    new-&gt;text = text;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self-&gt;count++;</a:t>
            </a:r>
          </a:p>
          <a:p>
            <a:r>
              <a:rPr lang="en-US" sz="1600" b="1" dirty="0">
                <a:latin typeface="Courier New" panose="02070309020205020404" pitchFamily="49" charset="0"/>
                <a:cs typeface="Courier New" panose="02070309020205020404" pitchFamily="49" charset="0"/>
              </a:rPr>
              <a:t>}</a:t>
            </a:r>
          </a:p>
        </p:txBody>
      </p:sp>
      <p:sp>
        <p:nvSpPr>
          <p:cNvPr id="5" name="Rectangle 4">
            <a:extLst>
              <a:ext uri="{FF2B5EF4-FFF2-40B4-BE49-F238E27FC236}">
                <a16:creationId xmlns:a16="http://schemas.microsoft.com/office/drawing/2014/main" id="{4DAF4B04-2BA2-ADE2-83EE-22FABB25D8D8}"/>
              </a:ext>
            </a:extLst>
          </p:cNvPr>
          <p:cNvSpPr/>
          <p:nvPr/>
        </p:nvSpPr>
        <p:spPr>
          <a:xfrm>
            <a:off x="8709156" y="15374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6" name="Rectangle 5">
            <a:extLst>
              <a:ext uri="{FF2B5EF4-FFF2-40B4-BE49-F238E27FC236}">
                <a16:creationId xmlns:a16="http://schemas.microsoft.com/office/drawing/2014/main" id="{CE3108F1-1DF5-0B2A-89DD-21F3D8C42D25}"/>
              </a:ext>
            </a:extLst>
          </p:cNvPr>
          <p:cNvSpPr/>
          <p:nvPr/>
        </p:nvSpPr>
        <p:spPr>
          <a:xfrm>
            <a:off x="8709156" y="19293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p>
        </p:txBody>
      </p:sp>
      <p:sp>
        <p:nvSpPr>
          <p:cNvPr id="7" name="Rectangle 6">
            <a:extLst>
              <a:ext uri="{FF2B5EF4-FFF2-40B4-BE49-F238E27FC236}">
                <a16:creationId xmlns:a16="http://schemas.microsoft.com/office/drawing/2014/main" id="{9CD5EDD9-21BF-EECD-AD44-2FEC9688E101}"/>
              </a:ext>
            </a:extLst>
          </p:cNvPr>
          <p:cNvSpPr/>
          <p:nvPr/>
        </p:nvSpPr>
        <p:spPr>
          <a:xfrm>
            <a:off x="8709156" y="2866621"/>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8" name="Rectangle 7">
            <a:extLst>
              <a:ext uri="{FF2B5EF4-FFF2-40B4-BE49-F238E27FC236}">
                <a16:creationId xmlns:a16="http://schemas.microsoft.com/office/drawing/2014/main" id="{59CF5184-C019-8A17-008F-19309C25DAEE}"/>
              </a:ext>
            </a:extLst>
          </p:cNvPr>
          <p:cNvSpPr/>
          <p:nvPr/>
        </p:nvSpPr>
        <p:spPr>
          <a:xfrm>
            <a:off x="8709156" y="3258507"/>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r>
              <a:rPr lang="en-US" sz="1800" dirty="0">
                <a:solidFill>
                  <a:schemeClr val="tx1"/>
                </a:solidFill>
                <a:latin typeface="Courier New" panose="02070309020205020404" pitchFamily="49" charset="0"/>
                <a:cs typeface="Courier New" panose="02070309020205020404" pitchFamily="49" charset="0"/>
              </a:rPr>
              <a:t>∅</a:t>
            </a:r>
            <a:r>
              <a:rPr lang="en-US" dirty="0">
                <a:solidFill>
                  <a:schemeClr val="tx1"/>
                </a:solidFill>
                <a:latin typeface="Courier New" panose="02070309020205020404" pitchFamily="49" charset="0"/>
                <a:cs typeface="Courier New" panose="02070309020205020404" pitchFamily="49" charset="0"/>
              </a:rPr>
              <a:t>   </a:t>
            </a:r>
          </a:p>
        </p:txBody>
      </p:sp>
      <p:sp>
        <p:nvSpPr>
          <p:cNvPr id="11" name="Rectangle 10">
            <a:extLst>
              <a:ext uri="{FF2B5EF4-FFF2-40B4-BE49-F238E27FC236}">
                <a16:creationId xmlns:a16="http://schemas.microsoft.com/office/drawing/2014/main" id="{CBE0973E-C2FB-1B07-A57F-FD58B295784B}"/>
              </a:ext>
            </a:extLst>
          </p:cNvPr>
          <p:cNvSpPr/>
          <p:nvPr/>
        </p:nvSpPr>
        <p:spPr>
          <a:xfrm>
            <a:off x="10914072" y="289227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sp>
        <p:nvSpPr>
          <p:cNvPr id="12" name="Rectangle 11">
            <a:extLst>
              <a:ext uri="{FF2B5EF4-FFF2-40B4-BE49-F238E27FC236}">
                <a16:creationId xmlns:a16="http://schemas.microsoft.com/office/drawing/2014/main" id="{D46736EA-CA3C-FDE3-DF0E-02287E1F7BEE}"/>
              </a:ext>
            </a:extLst>
          </p:cNvPr>
          <p:cNvSpPr/>
          <p:nvPr/>
        </p:nvSpPr>
        <p:spPr>
          <a:xfrm>
            <a:off x="10914072" y="156221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sp>
        <p:nvSpPr>
          <p:cNvPr id="14" name="Rectangle 13">
            <a:extLst>
              <a:ext uri="{FF2B5EF4-FFF2-40B4-BE49-F238E27FC236}">
                <a16:creationId xmlns:a16="http://schemas.microsoft.com/office/drawing/2014/main" id="{D45A739A-FE9C-8701-485F-A1D951B15C6A}"/>
              </a:ext>
            </a:extLst>
          </p:cNvPr>
          <p:cNvSpPr/>
          <p:nvPr/>
        </p:nvSpPr>
        <p:spPr>
          <a:xfrm>
            <a:off x="6361836" y="388360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    </a:t>
            </a:r>
          </a:p>
        </p:txBody>
      </p:sp>
      <p:sp>
        <p:nvSpPr>
          <p:cNvPr id="15" name="Rectangle 14">
            <a:extLst>
              <a:ext uri="{FF2B5EF4-FFF2-40B4-BE49-F238E27FC236}">
                <a16:creationId xmlns:a16="http://schemas.microsoft.com/office/drawing/2014/main" id="{8B942C6B-44D9-69BE-AB72-E7C3A3DA30F7}"/>
              </a:ext>
            </a:extLst>
          </p:cNvPr>
          <p:cNvSpPr/>
          <p:nvPr/>
        </p:nvSpPr>
        <p:spPr>
          <a:xfrm>
            <a:off x="6361836" y="466737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2</a:t>
            </a:r>
          </a:p>
        </p:txBody>
      </p:sp>
      <p:sp>
        <p:nvSpPr>
          <p:cNvPr id="16" name="Rectangle 15">
            <a:extLst>
              <a:ext uri="{FF2B5EF4-FFF2-40B4-BE49-F238E27FC236}">
                <a16:creationId xmlns:a16="http://schemas.microsoft.com/office/drawing/2014/main" id="{9788A6A4-2208-5787-DB35-9C1D010907B3}"/>
              </a:ext>
            </a:extLst>
          </p:cNvPr>
          <p:cNvSpPr/>
          <p:nvPr/>
        </p:nvSpPr>
        <p:spPr>
          <a:xfrm>
            <a:off x="6361836" y="427548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tail:    </a:t>
            </a:r>
          </a:p>
        </p:txBody>
      </p:sp>
      <p:cxnSp>
        <p:nvCxnSpPr>
          <p:cNvPr id="17" name="Curved Connector 16">
            <a:extLst>
              <a:ext uri="{FF2B5EF4-FFF2-40B4-BE49-F238E27FC236}">
                <a16:creationId xmlns:a16="http://schemas.microsoft.com/office/drawing/2014/main" id="{29DC11F3-5030-8116-6B70-7EE4862078F9}"/>
              </a:ext>
            </a:extLst>
          </p:cNvPr>
          <p:cNvCxnSpPr>
            <a:cxnSpLocks/>
            <a:endCxn id="5" idx="1"/>
          </p:cNvCxnSpPr>
          <p:nvPr/>
        </p:nvCxnSpPr>
        <p:spPr>
          <a:xfrm rot="5400000" flipH="1" flipV="1">
            <a:off x="7041118" y="2445883"/>
            <a:ext cx="2380512" cy="955564"/>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a:extLst>
              <a:ext uri="{FF2B5EF4-FFF2-40B4-BE49-F238E27FC236}">
                <a16:creationId xmlns:a16="http://schemas.microsoft.com/office/drawing/2014/main" id="{AEE26E42-98BA-8787-7EAE-A50AE3E3122B}"/>
              </a:ext>
            </a:extLst>
          </p:cNvPr>
          <p:cNvCxnSpPr>
            <a:cxnSpLocks/>
            <a:endCxn id="7" idx="0"/>
          </p:cNvCxnSpPr>
          <p:nvPr/>
        </p:nvCxnSpPr>
        <p:spPr>
          <a:xfrm rot="5400000">
            <a:off x="9206657" y="2307700"/>
            <a:ext cx="777684" cy="340158"/>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urved Connector 19">
            <a:extLst>
              <a:ext uri="{FF2B5EF4-FFF2-40B4-BE49-F238E27FC236}">
                <a16:creationId xmlns:a16="http://schemas.microsoft.com/office/drawing/2014/main" id="{6669F996-94F9-E004-DC0D-FD9B18F83D25}"/>
              </a:ext>
            </a:extLst>
          </p:cNvPr>
          <p:cNvCxnSpPr>
            <a:cxnSpLocks/>
            <a:endCxn id="12" idx="1"/>
          </p:cNvCxnSpPr>
          <p:nvPr/>
        </p:nvCxnSpPr>
        <p:spPr>
          <a:xfrm>
            <a:off x="9852927" y="1726265"/>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842031F0-C213-1D5A-BCCB-02B507994FD4}"/>
              </a:ext>
            </a:extLst>
          </p:cNvPr>
          <p:cNvCxnSpPr>
            <a:cxnSpLocks/>
            <a:endCxn id="11" idx="1"/>
          </p:cNvCxnSpPr>
          <p:nvPr/>
        </p:nvCxnSpPr>
        <p:spPr>
          <a:xfrm>
            <a:off x="9833244" y="3062070"/>
            <a:ext cx="1080828" cy="1377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urved Connector 29">
            <a:extLst>
              <a:ext uri="{FF2B5EF4-FFF2-40B4-BE49-F238E27FC236}">
                <a16:creationId xmlns:a16="http://schemas.microsoft.com/office/drawing/2014/main" id="{80C0EC12-7B48-800A-BF9A-9CC9BB86D9E1}"/>
              </a:ext>
            </a:extLst>
          </p:cNvPr>
          <p:cNvCxnSpPr>
            <a:cxnSpLocks/>
            <a:endCxn id="7" idx="1"/>
          </p:cNvCxnSpPr>
          <p:nvPr/>
        </p:nvCxnSpPr>
        <p:spPr>
          <a:xfrm rot="5400000" flipH="1" flipV="1">
            <a:off x="7542784" y="3362518"/>
            <a:ext cx="1466326" cy="866418"/>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07397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752239-11FF-989F-D3D8-242D0A14ED4D}"/>
              </a:ext>
            </a:extLst>
          </p:cNvPr>
          <p:cNvSpPr txBox="1"/>
          <p:nvPr/>
        </p:nvSpPr>
        <p:spPr>
          <a:xfrm>
            <a:off x="565534" y="755559"/>
            <a:ext cx="6829926" cy="3785652"/>
          </a:xfrm>
          <a:prstGeom prst="rect">
            <a:avLst/>
          </a:prstGeom>
          <a:noFill/>
        </p:spPr>
        <p:txBody>
          <a:bodyPr wrap="square">
            <a:spAutoFit/>
          </a:bodyPr>
          <a:lstStyle/>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lst.append</a:t>
            </a:r>
            <a:r>
              <a:rPr lang="en-US" sz="1600" b="1" dirty="0">
                <a:latin typeface="Courier New" panose="02070309020205020404" pitchFamily="49" charset="0"/>
                <a:cs typeface="Courier New" panose="02070309020205020404" pitchFamily="49" charset="0"/>
              </a:rPr>
              <a:t>("Fun") */</a:t>
            </a:r>
          </a:p>
          <a:p>
            <a:r>
              <a:rPr lang="en-US" sz="1600" b="1" dirty="0">
                <a:latin typeface="Courier New" panose="02070309020205020404" pitchFamily="49" charset="0"/>
                <a:cs typeface="Courier New" panose="02070309020205020404" pitchFamily="49" charset="0"/>
              </a:rPr>
              <a:t>void </a:t>
            </a:r>
            <a:r>
              <a:rPr lang="en-US" sz="1600" b="1" dirty="0" err="1">
                <a:latin typeface="Courier New" panose="02070309020205020404" pitchFamily="49" charset="0"/>
                <a:cs typeface="Courier New" panose="02070309020205020404" pitchFamily="49" charset="0"/>
              </a:rPr>
              <a:t>pylist_append</a:t>
            </a:r>
            <a:r>
              <a:rPr lang="en-US" sz="1600" b="1" dirty="0">
                <a:latin typeface="Courier New" panose="02070309020205020404" pitchFamily="49" charset="0"/>
                <a:cs typeface="Courier New" panose="02070309020205020404" pitchFamily="49" charset="0"/>
              </a:rPr>
              <a:t>(struct </a:t>
            </a:r>
            <a:r>
              <a:rPr lang="en-US" sz="1600" b="1" dirty="0" err="1">
                <a:latin typeface="Courier New" panose="02070309020205020404" pitchFamily="49" charset="0"/>
                <a:cs typeface="Courier New" panose="02070309020205020404" pitchFamily="49" charset="0"/>
              </a:rPr>
              <a:t>pylist</a:t>
            </a:r>
            <a:r>
              <a:rPr lang="en-US" sz="1600" b="1" dirty="0">
                <a:latin typeface="Courier New" panose="02070309020205020404" pitchFamily="49" charset="0"/>
                <a:cs typeface="Courier New" panose="02070309020205020404" pitchFamily="49" charset="0"/>
              </a:rPr>
              <a:t>* self, char *str) {</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struct </a:t>
            </a:r>
            <a:r>
              <a:rPr lang="en-US" sz="1600" b="1" dirty="0" err="1">
                <a:latin typeface="Courier New" panose="02070309020205020404" pitchFamily="49" charset="0"/>
                <a:cs typeface="Courier New" panose="02070309020205020404" pitchFamily="49" charset="0"/>
              </a:rPr>
              <a:t>lnode</a:t>
            </a:r>
            <a:r>
              <a:rPr lang="en-US" sz="1600" b="1" dirty="0">
                <a:latin typeface="Courier New" panose="02070309020205020404" pitchFamily="49" charset="0"/>
                <a:cs typeface="Courier New" panose="02070309020205020404" pitchFamily="49" charset="0"/>
              </a:rPr>
              <a:t> *new = malloc(</a:t>
            </a:r>
            <a:r>
              <a:rPr lang="en-US" sz="1600" b="1" dirty="0" err="1">
                <a:latin typeface="Courier New" panose="02070309020205020404" pitchFamily="49" charset="0"/>
                <a:cs typeface="Courier New" panose="02070309020205020404" pitchFamily="49" charset="0"/>
              </a:rPr>
              <a:t>sizeof</a:t>
            </a:r>
            <a:r>
              <a:rPr lang="en-US" sz="1600" b="1" dirty="0">
                <a:latin typeface="Courier New" panose="02070309020205020404" pitchFamily="49" charset="0"/>
                <a:cs typeface="Courier New" panose="02070309020205020404" pitchFamily="49" charset="0"/>
              </a:rPr>
              <a:t>(*new));</a:t>
            </a:r>
          </a:p>
          <a:p>
            <a:r>
              <a:rPr lang="en-US" sz="1600" b="1" dirty="0">
                <a:latin typeface="Courier New" panose="02070309020205020404" pitchFamily="49" charset="0"/>
                <a:cs typeface="Courier New" panose="02070309020205020404" pitchFamily="49" charset="0"/>
              </a:rPr>
              <a:t>    new-&gt;next = NULL;</a:t>
            </a:r>
          </a:p>
          <a:p>
            <a:r>
              <a:rPr lang="en-US" sz="1600" b="1" dirty="0">
                <a:latin typeface="Courier New" panose="02070309020205020404" pitchFamily="49" charset="0"/>
                <a:cs typeface="Courier New" panose="02070309020205020404" pitchFamily="49" charset="0"/>
              </a:rPr>
              <a:t>    if ( self-&gt;head == NULL ) self-&gt;head = new;</a:t>
            </a:r>
          </a:p>
          <a:p>
            <a:r>
              <a:rPr lang="en-US" sz="1600" b="1" dirty="0">
                <a:latin typeface="Courier New" panose="02070309020205020404" pitchFamily="49" charset="0"/>
                <a:cs typeface="Courier New" panose="02070309020205020404" pitchFamily="49" charset="0"/>
              </a:rPr>
              <a:t>    if ( self-&gt;tail != NULL ) self-&gt;tail-&gt;next = new;</a:t>
            </a:r>
          </a:p>
          <a:p>
            <a:r>
              <a:rPr lang="en-US" sz="1600" b="1" dirty="0">
                <a:latin typeface="Courier New" panose="02070309020205020404" pitchFamily="49" charset="0"/>
                <a:cs typeface="Courier New" panose="02070309020205020404" pitchFamily="49" charset="0"/>
              </a:rPr>
              <a:t>    self-&gt;tail = new;</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    char *text = malloc(</a:t>
            </a:r>
            <a:r>
              <a:rPr lang="en-US" sz="1600" b="1" dirty="0" err="1">
                <a:latin typeface="Courier New" panose="02070309020205020404" pitchFamily="49" charset="0"/>
                <a:cs typeface="Courier New" panose="02070309020205020404" pitchFamily="49" charset="0"/>
              </a:rPr>
              <a:t>strlen</a:t>
            </a:r>
            <a:r>
              <a:rPr lang="en-US" sz="1600" b="1" dirty="0">
                <a:latin typeface="Courier New" panose="02070309020205020404" pitchFamily="49" charset="0"/>
                <a:cs typeface="Courier New" panose="02070309020205020404" pitchFamily="49" charset="0"/>
              </a:rPr>
              <a:t>(str)+1);</a:t>
            </a:r>
          </a:p>
          <a:p>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strcpy</a:t>
            </a:r>
            <a:r>
              <a:rPr lang="en-US" sz="1600" b="1" dirty="0">
                <a:latin typeface="Courier New" panose="02070309020205020404" pitchFamily="49" charset="0"/>
                <a:cs typeface="Courier New" panose="02070309020205020404" pitchFamily="49" charset="0"/>
              </a:rPr>
              <a:t>(text, str);</a:t>
            </a:r>
          </a:p>
          <a:p>
            <a:r>
              <a:rPr lang="en-US" sz="1600" b="1" dirty="0">
                <a:latin typeface="Courier New" panose="02070309020205020404" pitchFamily="49" charset="0"/>
                <a:cs typeface="Courier New" panose="02070309020205020404" pitchFamily="49" charset="0"/>
              </a:rPr>
              <a:t>    new-&gt;text = text;</a:t>
            </a:r>
          </a:p>
          <a:p>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self-&gt;count++;</a:t>
            </a:r>
          </a:p>
          <a:p>
            <a:r>
              <a:rPr lang="en-US" sz="1600" b="1" dirty="0">
                <a:latin typeface="Courier New" panose="02070309020205020404" pitchFamily="49" charset="0"/>
                <a:cs typeface="Courier New" panose="02070309020205020404" pitchFamily="49" charset="0"/>
              </a:rPr>
              <a:t>}</a:t>
            </a:r>
          </a:p>
        </p:txBody>
      </p:sp>
      <p:sp>
        <p:nvSpPr>
          <p:cNvPr id="5" name="Rectangle 4">
            <a:extLst>
              <a:ext uri="{FF2B5EF4-FFF2-40B4-BE49-F238E27FC236}">
                <a16:creationId xmlns:a16="http://schemas.microsoft.com/office/drawing/2014/main" id="{4DAF4B04-2BA2-ADE2-83EE-22FABB25D8D8}"/>
              </a:ext>
            </a:extLst>
          </p:cNvPr>
          <p:cNvSpPr/>
          <p:nvPr/>
        </p:nvSpPr>
        <p:spPr>
          <a:xfrm>
            <a:off x="8709156" y="15374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6" name="Rectangle 5">
            <a:extLst>
              <a:ext uri="{FF2B5EF4-FFF2-40B4-BE49-F238E27FC236}">
                <a16:creationId xmlns:a16="http://schemas.microsoft.com/office/drawing/2014/main" id="{CE3108F1-1DF5-0B2A-89DD-21F3D8C42D25}"/>
              </a:ext>
            </a:extLst>
          </p:cNvPr>
          <p:cNvSpPr/>
          <p:nvPr/>
        </p:nvSpPr>
        <p:spPr>
          <a:xfrm>
            <a:off x="8709156" y="1929352"/>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p>
        </p:txBody>
      </p:sp>
      <p:sp>
        <p:nvSpPr>
          <p:cNvPr id="7" name="Rectangle 6">
            <a:extLst>
              <a:ext uri="{FF2B5EF4-FFF2-40B4-BE49-F238E27FC236}">
                <a16:creationId xmlns:a16="http://schemas.microsoft.com/office/drawing/2014/main" id="{9CD5EDD9-21BF-EECD-AD44-2FEC9688E101}"/>
              </a:ext>
            </a:extLst>
          </p:cNvPr>
          <p:cNvSpPr/>
          <p:nvPr/>
        </p:nvSpPr>
        <p:spPr>
          <a:xfrm>
            <a:off x="8709156" y="2866621"/>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8" name="Rectangle 7">
            <a:extLst>
              <a:ext uri="{FF2B5EF4-FFF2-40B4-BE49-F238E27FC236}">
                <a16:creationId xmlns:a16="http://schemas.microsoft.com/office/drawing/2014/main" id="{59CF5184-C019-8A17-008F-19309C25DAEE}"/>
              </a:ext>
            </a:extLst>
          </p:cNvPr>
          <p:cNvSpPr/>
          <p:nvPr/>
        </p:nvSpPr>
        <p:spPr>
          <a:xfrm>
            <a:off x="8709156" y="3258507"/>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p>
        </p:txBody>
      </p:sp>
      <p:sp>
        <p:nvSpPr>
          <p:cNvPr id="9" name="Rectangle 8">
            <a:extLst>
              <a:ext uri="{FF2B5EF4-FFF2-40B4-BE49-F238E27FC236}">
                <a16:creationId xmlns:a16="http://schemas.microsoft.com/office/drawing/2014/main" id="{45E92903-33F2-1C99-D9D7-BB68EAC5470F}"/>
              </a:ext>
            </a:extLst>
          </p:cNvPr>
          <p:cNvSpPr/>
          <p:nvPr/>
        </p:nvSpPr>
        <p:spPr>
          <a:xfrm>
            <a:off x="8709156" y="4176880"/>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text:    </a:t>
            </a:r>
          </a:p>
        </p:txBody>
      </p:sp>
      <p:sp>
        <p:nvSpPr>
          <p:cNvPr id="10" name="Rectangle 9">
            <a:extLst>
              <a:ext uri="{FF2B5EF4-FFF2-40B4-BE49-F238E27FC236}">
                <a16:creationId xmlns:a16="http://schemas.microsoft.com/office/drawing/2014/main" id="{D2EC7FA1-4438-5D09-0C36-66D5C8E86300}"/>
              </a:ext>
            </a:extLst>
          </p:cNvPr>
          <p:cNvSpPr/>
          <p:nvPr/>
        </p:nvSpPr>
        <p:spPr>
          <a:xfrm>
            <a:off x="8709156" y="4568766"/>
            <a:ext cx="1432527"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next:  </a:t>
            </a:r>
            <a:r>
              <a:rPr lang="en-US" sz="1800" dirty="0">
                <a:solidFill>
                  <a:schemeClr val="tx1"/>
                </a:solidFill>
                <a:latin typeface="Courier New" panose="02070309020205020404" pitchFamily="49" charset="0"/>
                <a:cs typeface="Courier New" panose="02070309020205020404" pitchFamily="49" charset="0"/>
              </a:rPr>
              <a:t>∅</a:t>
            </a:r>
            <a:endParaRPr lang="en-US" dirty="0">
              <a:solidFill>
                <a:schemeClr val="tx1"/>
              </a:solidFill>
              <a:latin typeface="Courier New" panose="02070309020205020404" pitchFamily="49" charset="0"/>
              <a:cs typeface="Courier New" panose="02070309020205020404" pitchFamily="49" charset="0"/>
            </a:endParaRPr>
          </a:p>
        </p:txBody>
      </p:sp>
      <p:sp>
        <p:nvSpPr>
          <p:cNvPr id="11" name="Rectangle 10">
            <a:extLst>
              <a:ext uri="{FF2B5EF4-FFF2-40B4-BE49-F238E27FC236}">
                <a16:creationId xmlns:a16="http://schemas.microsoft.com/office/drawing/2014/main" id="{CBE0973E-C2FB-1B07-A57F-FD58B295784B}"/>
              </a:ext>
            </a:extLst>
          </p:cNvPr>
          <p:cNvSpPr/>
          <p:nvPr/>
        </p:nvSpPr>
        <p:spPr>
          <a:xfrm>
            <a:off x="10914072" y="2892275"/>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is</a:t>
            </a:r>
          </a:p>
        </p:txBody>
      </p:sp>
      <p:sp>
        <p:nvSpPr>
          <p:cNvPr id="12" name="Rectangle 11">
            <a:extLst>
              <a:ext uri="{FF2B5EF4-FFF2-40B4-BE49-F238E27FC236}">
                <a16:creationId xmlns:a16="http://schemas.microsoft.com/office/drawing/2014/main" id="{D46736EA-CA3C-FDE3-DF0E-02287E1F7BEE}"/>
              </a:ext>
            </a:extLst>
          </p:cNvPr>
          <p:cNvSpPr/>
          <p:nvPr/>
        </p:nvSpPr>
        <p:spPr>
          <a:xfrm>
            <a:off x="10914072" y="1562218"/>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a:t>
            </a:r>
          </a:p>
        </p:txBody>
      </p:sp>
      <p:sp>
        <p:nvSpPr>
          <p:cNvPr id="13" name="Rectangle 12">
            <a:extLst>
              <a:ext uri="{FF2B5EF4-FFF2-40B4-BE49-F238E27FC236}">
                <a16:creationId xmlns:a16="http://schemas.microsoft.com/office/drawing/2014/main" id="{B8AAC495-F061-27BD-980C-F5D26C22711B}"/>
              </a:ext>
            </a:extLst>
          </p:cNvPr>
          <p:cNvSpPr/>
          <p:nvPr/>
        </p:nvSpPr>
        <p:spPr>
          <a:xfrm>
            <a:off x="10914072" y="4192923"/>
            <a:ext cx="776610" cy="36713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Fun</a:t>
            </a:r>
          </a:p>
        </p:txBody>
      </p:sp>
      <p:sp>
        <p:nvSpPr>
          <p:cNvPr id="14" name="Rectangle 13">
            <a:extLst>
              <a:ext uri="{FF2B5EF4-FFF2-40B4-BE49-F238E27FC236}">
                <a16:creationId xmlns:a16="http://schemas.microsoft.com/office/drawing/2014/main" id="{D45A739A-FE9C-8701-485F-A1D951B15C6A}"/>
              </a:ext>
            </a:extLst>
          </p:cNvPr>
          <p:cNvSpPr/>
          <p:nvPr/>
        </p:nvSpPr>
        <p:spPr>
          <a:xfrm>
            <a:off x="6361836" y="3883603"/>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head:    </a:t>
            </a:r>
          </a:p>
        </p:txBody>
      </p:sp>
      <p:sp>
        <p:nvSpPr>
          <p:cNvPr id="15" name="Rectangle 14">
            <a:extLst>
              <a:ext uri="{FF2B5EF4-FFF2-40B4-BE49-F238E27FC236}">
                <a16:creationId xmlns:a16="http://schemas.microsoft.com/office/drawing/2014/main" id="{8B942C6B-44D9-69BE-AB72-E7C3A3DA30F7}"/>
              </a:ext>
            </a:extLst>
          </p:cNvPr>
          <p:cNvSpPr/>
          <p:nvPr/>
        </p:nvSpPr>
        <p:spPr>
          <a:xfrm>
            <a:off x="6361836" y="4667375"/>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count:   3</a:t>
            </a:r>
          </a:p>
        </p:txBody>
      </p:sp>
      <p:sp>
        <p:nvSpPr>
          <p:cNvPr id="16" name="Rectangle 15">
            <a:extLst>
              <a:ext uri="{FF2B5EF4-FFF2-40B4-BE49-F238E27FC236}">
                <a16:creationId xmlns:a16="http://schemas.microsoft.com/office/drawing/2014/main" id="{9788A6A4-2208-5787-DB35-9C1D010907B3}"/>
              </a:ext>
            </a:extLst>
          </p:cNvPr>
          <p:cNvSpPr/>
          <p:nvPr/>
        </p:nvSpPr>
        <p:spPr>
          <a:xfrm>
            <a:off x="6361836" y="4275489"/>
            <a:ext cx="1863336" cy="39188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latin typeface="Courier New" panose="02070309020205020404" pitchFamily="49" charset="0"/>
                <a:cs typeface="Courier New" panose="02070309020205020404" pitchFamily="49" charset="0"/>
              </a:rPr>
              <a:t>tail:    </a:t>
            </a:r>
          </a:p>
        </p:txBody>
      </p:sp>
      <p:cxnSp>
        <p:nvCxnSpPr>
          <p:cNvPr id="17" name="Curved Connector 16">
            <a:extLst>
              <a:ext uri="{FF2B5EF4-FFF2-40B4-BE49-F238E27FC236}">
                <a16:creationId xmlns:a16="http://schemas.microsoft.com/office/drawing/2014/main" id="{29DC11F3-5030-8116-6B70-7EE4862078F9}"/>
              </a:ext>
            </a:extLst>
          </p:cNvPr>
          <p:cNvCxnSpPr>
            <a:cxnSpLocks/>
            <a:endCxn id="5" idx="1"/>
          </p:cNvCxnSpPr>
          <p:nvPr/>
        </p:nvCxnSpPr>
        <p:spPr>
          <a:xfrm rot="5400000" flipH="1" flipV="1">
            <a:off x="7041118" y="2445883"/>
            <a:ext cx="2380512" cy="955564"/>
          </a:xfrm>
          <a:prstGeom prst="curvedConnector2">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a:extLst>
              <a:ext uri="{FF2B5EF4-FFF2-40B4-BE49-F238E27FC236}">
                <a16:creationId xmlns:a16="http://schemas.microsoft.com/office/drawing/2014/main" id="{AEE26E42-98BA-8787-7EAE-A50AE3E3122B}"/>
              </a:ext>
            </a:extLst>
          </p:cNvPr>
          <p:cNvCxnSpPr>
            <a:cxnSpLocks/>
            <a:endCxn id="7" idx="0"/>
          </p:cNvCxnSpPr>
          <p:nvPr/>
        </p:nvCxnSpPr>
        <p:spPr>
          <a:xfrm rot="5400000">
            <a:off x="9206657" y="2307700"/>
            <a:ext cx="777684" cy="340158"/>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urved Connector 18">
            <a:extLst>
              <a:ext uri="{FF2B5EF4-FFF2-40B4-BE49-F238E27FC236}">
                <a16:creationId xmlns:a16="http://schemas.microsoft.com/office/drawing/2014/main" id="{3C1A8D42-7BD0-3EE1-78A7-190F72176E69}"/>
              </a:ext>
            </a:extLst>
          </p:cNvPr>
          <p:cNvCxnSpPr>
            <a:cxnSpLocks/>
            <a:endCxn id="9" idx="0"/>
          </p:cNvCxnSpPr>
          <p:nvPr/>
        </p:nvCxnSpPr>
        <p:spPr>
          <a:xfrm rot="5400000">
            <a:off x="9223566" y="3634868"/>
            <a:ext cx="743866" cy="34015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urved Connector 19">
            <a:extLst>
              <a:ext uri="{FF2B5EF4-FFF2-40B4-BE49-F238E27FC236}">
                <a16:creationId xmlns:a16="http://schemas.microsoft.com/office/drawing/2014/main" id="{6669F996-94F9-E004-DC0D-FD9B18F83D25}"/>
              </a:ext>
            </a:extLst>
          </p:cNvPr>
          <p:cNvCxnSpPr>
            <a:cxnSpLocks/>
            <a:endCxn id="12" idx="1"/>
          </p:cNvCxnSpPr>
          <p:nvPr/>
        </p:nvCxnSpPr>
        <p:spPr>
          <a:xfrm>
            <a:off x="9852927" y="1726265"/>
            <a:ext cx="1061145" cy="19520"/>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a:extLst>
              <a:ext uri="{FF2B5EF4-FFF2-40B4-BE49-F238E27FC236}">
                <a16:creationId xmlns:a16="http://schemas.microsoft.com/office/drawing/2014/main" id="{842031F0-C213-1D5A-BCCB-02B507994FD4}"/>
              </a:ext>
            </a:extLst>
          </p:cNvPr>
          <p:cNvCxnSpPr>
            <a:cxnSpLocks/>
            <a:endCxn id="11" idx="1"/>
          </p:cNvCxnSpPr>
          <p:nvPr/>
        </p:nvCxnSpPr>
        <p:spPr>
          <a:xfrm>
            <a:off x="9833244" y="3062070"/>
            <a:ext cx="1080828" cy="1377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urved Connector 21">
            <a:extLst>
              <a:ext uri="{FF2B5EF4-FFF2-40B4-BE49-F238E27FC236}">
                <a16:creationId xmlns:a16="http://schemas.microsoft.com/office/drawing/2014/main" id="{AA5E3B5C-925B-0055-E368-32D84D7B4336}"/>
              </a:ext>
            </a:extLst>
          </p:cNvPr>
          <p:cNvCxnSpPr>
            <a:cxnSpLocks/>
            <a:endCxn id="13" idx="1"/>
          </p:cNvCxnSpPr>
          <p:nvPr/>
        </p:nvCxnSpPr>
        <p:spPr>
          <a:xfrm>
            <a:off x="9852927" y="4368468"/>
            <a:ext cx="1061145" cy="8022"/>
          </a:xfrm>
          <a:prstGeom prst="curvedConnector3">
            <a:avLst>
              <a:gd name="adj1" fmla="val 50000"/>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 name="Curved Connector 1">
            <a:extLst>
              <a:ext uri="{FF2B5EF4-FFF2-40B4-BE49-F238E27FC236}">
                <a16:creationId xmlns:a16="http://schemas.microsoft.com/office/drawing/2014/main" id="{8A2B23CC-FEA5-4128-8357-2432644B7E75}"/>
              </a:ext>
            </a:extLst>
          </p:cNvPr>
          <p:cNvCxnSpPr>
            <a:cxnSpLocks/>
            <a:endCxn id="9" idx="1"/>
          </p:cNvCxnSpPr>
          <p:nvPr/>
        </p:nvCxnSpPr>
        <p:spPr>
          <a:xfrm flipV="1">
            <a:off x="7753592" y="4372823"/>
            <a:ext cx="955564" cy="168388"/>
          </a:xfrm>
          <a:prstGeom prst="curvedConnector3">
            <a:avLst>
              <a:gd name="adj1" fmla="val 50000"/>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21208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3928</TotalTime>
  <Words>4646</Words>
  <Application>Microsoft Macintosh PowerPoint</Application>
  <PresentationFormat>Widescreen</PresentationFormat>
  <Paragraphs>905</Paragraphs>
  <Slides>52</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52</vt:i4>
      </vt:variant>
    </vt:vector>
  </HeadingPairs>
  <TitlesOfParts>
    <vt:vector size="61" baseType="lpstr">
      <vt:lpstr>ＭＳ Ｐゴシック</vt:lpstr>
      <vt:lpstr>Arial</vt:lpstr>
      <vt:lpstr>Calibri</vt:lpstr>
      <vt:lpstr>Calibri Light</vt:lpstr>
      <vt:lpstr>Courier</vt:lpstr>
      <vt:lpstr>Courier New</vt:lpstr>
      <vt:lpstr>Gill Sans</vt:lpstr>
      <vt:lpstr>Wingdings</vt:lpstr>
      <vt:lpstr>Office Theme</vt:lpstr>
      <vt:lpstr>CC4E: Epilogue</vt:lpstr>
      <vt:lpstr>"When you think you're are finished with a journey, is often when you know where the journey actually begins. </vt:lpstr>
      <vt:lpstr>Using K&amp;R patterns to build Python Classes</vt:lpstr>
      <vt:lpstr>Building a Python str() Class</vt:lpstr>
      <vt:lpstr>pystr_append()</vt:lpstr>
      <vt:lpstr>Building a Python list() Class</vt:lpstr>
      <vt:lpstr>PowerPoint Presentation</vt:lpstr>
      <vt:lpstr>PowerPoint Presentation</vt:lpstr>
      <vt:lpstr>PowerPoint Presentation</vt:lpstr>
      <vt:lpstr>Building a Python dict() Class</vt:lpstr>
      <vt:lpstr>Dictionary </vt:lpstr>
      <vt:lpstr>Hashes</vt:lpstr>
      <vt:lpstr>PowerPoint Presentation</vt:lpstr>
      <vt:lpstr>PowerPoint Presentation</vt:lpstr>
      <vt:lpstr>Let's visit Guido van Rossum and ask about the relationship between Python 0.0.1 and Chapter 6 of Kernighan and Ritchie…</vt:lpstr>
      <vt:lpstr>Surprise!</vt:lpstr>
      <vt:lpstr>Python 1.0 List</vt:lpstr>
      <vt:lpstr>PowerPoint Presentation</vt:lpstr>
      <vt:lpstr>PowerPoint Presentation</vt:lpstr>
      <vt:lpstr>PowerPoint Presentation</vt:lpstr>
      <vt:lpstr>PowerPoint Presentation</vt:lpstr>
      <vt:lpstr>PowerPoint Presentation</vt:lpstr>
      <vt:lpstr>PowerPoint Presentation</vt:lpstr>
      <vt:lpstr>Python 1.0 Dictionary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Python 3.7 Ordered Dictionary</vt:lpstr>
      <vt:lpstr>Recall…</vt:lpstr>
      <vt:lpstr>PowerPoint Presentation</vt:lpstr>
      <vt:lpstr>Summary</vt:lpstr>
      <vt:lpstr>But there is more…</vt:lpstr>
      <vt:lpstr>PowerPoint Presentation</vt:lpstr>
      <vt:lpstr>PowerPoint Presentation</vt:lpstr>
      <vt:lpstr>C++ (1972-1987)</vt:lpstr>
      <vt:lpstr>ABC (1987)</vt:lpstr>
      <vt:lpstr>ABC (1987)</vt:lpstr>
      <vt:lpstr>Modula 3 (1988)</vt:lpstr>
      <vt:lpstr>Let's visit Guido van Rossum and talk about what inspired him as he was designing Object Orientation in Python.</vt:lpstr>
      <vt:lpstr>Acknowledgements / Contributions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 Orientation</dc:title>
  <dc:creator>Severance, Charles</dc:creator>
  <cp:lastModifiedBy>Severance, Charles</cp:lastModifiedBy>
  <cp:revision>137</cp:revision>
  <dcterms:created xsi:type="dcterms:W3CDTF">2023-02-25T13:30:24Z</dcterms:created>
  <dcterms:modified xsi:type="dcterms:W3CDTF">2024-04-13T16:07:07Z</dcterms:modified>
</cp:coreProperties>
</file>

<file path=docProps/thumbnail.jpeg>
</file>